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7" r:id="rId7"/>
    <p:sldId id="271" r:id="rId8"/>
    <p:sldId id="263" r:id="rId9"/>
    <p:sldId id="270" r:id="rId10"/>
    <p:sldId id="272" r:id="rId11"/>
    <p:sldId id="266" r:id="rId12"/>
    <p:sldId id="26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1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A6DD2C-F371-4F09-83E2-6EC6E8479F13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C4BB8-4475-4B0F-857F-43759769E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886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C4BB8-4475-4B0F-857F-43759769E32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871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C4BB8-4475-4B0F-857F-43759769E32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888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2723E-F8D0-40FA-8152-8481054F8118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B7FF-CF52-4D1A-B043-C5E81C9CF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685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2723E-F8D0-40FA-8152-8481054F8118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B7FF-CF52-4D1A-B043-C5E81C9CF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532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2723E-F8D0-40FA-8152-8481054F8118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B7FF-CF52-4D1A-B043-C5E81C9CF7C8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1161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2723E-F8D0-40FA-8152-8481054F8118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B7FF-CF52-4D1A-B043-C5E81C9CF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62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2723E-F8D0-40FA-8152-8481054F8118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B7FF-CF52-4D1A-B043-C5E81C9CF7C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3043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2723E-F8D0-40FA-8152-8481054F8118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B7FF-CF52-4D1A-B043-C5E81C9CF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894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2723E-F8D0-40FA-8152-8481054F8118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B7FF-CF52-4D1A-B043-C5E81C9CF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561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2723E-F8D0-40FA-8152-8481054F8118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B7FF-CF52-4D1A-B043-C5E81C9CF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45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2723E-F8D0-40FA-8152-8481054F8118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B7FF-CF52-4D1A-B043-C5E81C9CF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712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2723E-F8D0-40FA-8152-8481054F8118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B7FF-CF52-4D1A-B043-C5E81C9CF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91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2723E-F8D0-40FA-8152-8481054F8118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B7FF-CF52-4D1A-B043-C5E81C9CF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318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2723E-F8D0-40FA-8152-8481054F8118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B7FF-CF52-4D1A-B043-C5E81C9CF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033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2723E-F8D0-40FA-8152-8481054F8118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B7FF-CF52-4D1A-B043-C5E81C9CF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097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2723E-F8D0-40FA-8152-8481054F8118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B7FF-CF52-4D1A-B043-C5E81C9CF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765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2723E-F8D0-40FA-8152-8481054F8118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B7FF-CF52-4D1A-B043-C5E81C9CF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740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2723E-F8D0-40FA-8152-8481054F8118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B7FF-CF52-4D1A-B043-C5E81C9CF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03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2723E-F8D0-40FA-8152-8481054F8118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482B7FF-CF52-4D1A-B043-C5E81C9CF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3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5464E-806F-A362-15E8-33975A259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298" y="202020"/>
            <a:ext cx="11639106" cy="1931580"/>
          </a:xfrm>
        </p:spPr>
        <p:txBody>
          <a:bodyPr>
            <a:noAutofit/>
          </a:bodyPr>
          <a:lstStyle/>
          <a:p>
            <a:pPr algn="l"/>
            <a:r>
              <a:rPr lang="ru-RU" sz="6000" b="1" dirty="0">
                <a:solidFill>
                  <a:srgbClr val="7030A0"/>
                </a:solidFill>
                <a:latin typeface="+mn-lt"/>
                <a:cs typeface="Leelawadee UI Semilight" panose="020B0402040204020203" pitchFamily="34" charset="-34"/>
              </a:rPr>
              <a:t>Отчёт о работе театрального кружка  «Мир театра»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AD9F9E-0E0A-025A-417A-585D2AE86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3053943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sz="65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endParaRPr lang="ru-RU" sz="6500" dirty="0"/>
          </a:p>
          <a:p>
            <a:endParaRPr lang="ru-RU" sz="6500" dirty="0"/>
          </a:p>
          <a:p>
            <a:endParaRPr lang="ru-RU" sz="6500" dirty="0"/>
          </a:p>
          <a:p>
            <a:r>
              <a:rPr lang="ru-RU" sz="9600" dirty="0"/>
              <a:t>                                                                                                                                  </a:t>
            </a:r>
            <a:r>
              <a:rPr lang="ru-RU" sz="6500" dirty="0"/>
              <a:t> </a:t>
            </a:r>
          </a:p>
          <a:p>
            <a:endParaRPr lang="ru-RU" sz="6500" dirty="0"/>
          </a:p>
          <a:p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B906E0-F630-B0F0-5EBF-F71941F39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714" y="2152740"/>
            <a:ext cx="8747760" cy="45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70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199703-D4AC-8B98-0176-E10A816B3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89" y="159027"/>
            <a:ext cx="5109786" cy="35681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5E8C48-DC34-38F8-9DA3-90FB6A53D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636" y="264897"/>
            <a:ext cx="5938019" cy="333941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3A3A57-E184-6EBB-1C57-13B45D843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78" y="3727171"/>
            <a:ext cx="5737734" cy="30778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BD2F3CA-E096-012C-06B6-57D1A57AB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9152" y="3604314"/>
            <a:ext cx="3712786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66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3FF5C1-3E94-C249-1F61-6268413967F4}"/>
              </a:ext>
            </a:extLst>
          </p:cNvPr>
          <p:cNvSpPr txBox="1"/>
          <p:nvPr/>
        </p:nvSpPr>
        <p:spPr>
          <a:xfrm>
            <a:off x="128954" y="582067"/>
            <a:ext cx="11934092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На занятиях кружка часто присутствуют и другие ребята, которые не записаны в кружок, но им интересно наблюдать, как проходят репетиции. В «экстремальных случаях» они становятся дублерами артистов и впоследствии могут стать постоянными членами объединения.</a:t>
            </a:r>
          </a:p>
          <a:p>
            <a:endParaRPr lang="ru-RU" sz="2800" dirty="0"/>
          </a:p>
          <a:p>
            <a:r>
              <a:rPr lang="ru-RU" sz="2800" dirty="0"/>
              <a:t>Как отмечают педагоги и родители: произошли  изменения в сфере развития у детей навыков общения. Повысился уровень поведенческой активности, дети стали более активны, любознательны. В классах дети, посещающие театральный кружок стали лидерами, они могут самостоятельно организовать совместную деятельность со сверстниками, построить свое отношение с взрослыми.</a:t>
            </a:r>
          </a:p>
        </p:txBody>
      </p:sp>
    </p:spTree>
    <p:extLst>
      <p:ext uri="{BB962C8B-B14F-4D97-AF65-F5344CB8AC3E}">
        <p14:creationId xmlns:p14="http://schemas.microsoft.com/office/powerpoint/2010/main" val="167130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C01378-CB20-ADC9-D694-C5D75EC5815E}"/>
              </a:ext>
            </a:extLst>
          </p:cNvPr>
          <p:cNvSpPr txBox="1"/>
          <p:nvPr/>
        </p:nvSpPr>
        <p:spPr>
          <a:xfrm>
            <a:off x="404037" y="467833"/>
            <a:ext cx="876654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Вывод: По итогам года цель и все поставленные задачи были выполнены. Дети многому научились. С большим удовольствием посещали кружок и с нетерпением ждали выступлений, где хотели показать свои умения. Таким образом, работу объединения «Мир театра» за прошедший учебный год можно считать эффективной. Все поставленные задачи выполнены, запланированные мероприятия проведены.</a:t>
            </a:r>
          </a:p>
        </p:txBody>
      </p:sp>
    </p:spTree>
    <p:extLst>
      <p:ext uri="{BB962C8B-B14F-4D97-AF65-F5344CB8AC3E}">
        <p14:creationId xmlns:p14="http://schemas.microsoft.com/office/powerpoint/2010/main" val="3456857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1FF3EA-304E-D1C3-88E4-BB47B058C05E}"/>
              </a:ext>
            </a:extLst>
          </p:cNvPr>
          <p:cNvSpPr txBox="1"/>
          <p:nvPr/>
        </p:nvSpPr>
        <p:spPr>
          <a:xfrm>
            <a:off x="255181" y="318977"/>
            <a:ext cx="11759609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Театр — это такая кафедра, с которой можно много сказать миру добра.</a:t>
            </a:r>
          </a:p>
          <a:p>
            <a:r>
              <a:rPr lang="ru-RU" sz="3200" b="1" dirty="0">
                <a:solidFill>
                  <a:srgbClr val="7030A0"/>
                </a:solidFill>
              </a:rPr>
              <a:t>                                               Николай Васильевич Гоголь.</a:t>
            </a:r>
          </a:p>
          <a:p>
            <a:pPr algn="just"/>
            <a:endParaRPr lang="ru-RU" sz="3200" b="1" dirty="0"/>
          </a:p>
          <a:p>
            <a:pPr algn="just"/>
            <a:r>
              <a:rPr lang="ru-RU" sz="3600" b="1" dirty="0"/>
              <a:t>Актуальность: </a:t>
            </a:r>
            <a:r>
              <a:rPr lang="ru-RU" sz="3600" dirty="0"/>
              <a:t>В современной школе необходимо создавать условия для общего развития учащихся, для реализации талантов и развития способностей ребенка. Участие в школьном театральном кружке создает условия для раскрытия внутренних качеств личности и ее самореализации, умения взаимодействовать  в коллективе.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974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6BF22B-D28E-C720-A723-D9D7AAEA1687}"/>
              </a:ext>
            </a:extLst>
          </p:cNvPr>
          <p:cNvSpPr txBox="1"/>
          <p:nvPr/>
        </p:nvSpPr>
        <p:spPr>
          <a:xfrm>
            <a:off x="0" y="0"/>
            <a:ext cx="12191999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/>
              <a:t>                           </a:t>
            </a:r>
          </a:p>
          <a:p>
            <a:pPr algn="just"/>
            <a:r>
              <a:rPr lang="ru-RU" sz="2800" b="1" dirty="0"/>
              <a:t>                         </a:t>
            </a:r>
            <a:r>
              <a:rPr lang="ru-RU" sz="4400" b="1" dirty="0"/>
              <a:t>Цели и задачи кружка :</a:t>
            </a:r>
          </a:p>
          <a:p>
            <a:pPr algn="just"/>
            <a:r>
              <a:rPr lang="ru-RU" sz="4400" dirty="0"/>
              <a:t>Основные цели и задачи театральных занятий с детьми – помочь им стать гибкими в общении, создавать свою собственную «формулу успеха», приобщать детей к творчеству, развивать их способности  (</a:t>
            </a:r>
            <a:r>
              <a:rPr lang="ru-RU" sz="4400" dirty="0" err="1"/>
              <a:t>литературные,актёрские</a:t>
            </a:r>
            <a:r>
              <a:rPr lang="ru-RU" sz="4400" dirty="0"/>
              <a:t>, оформительские), воспитывать чувства коллективизма, чувства прекрасного.</a:t>
            </a:r>
          </a:p>
        </p:txBody>
      </p:sp>
    </p:spTree>
    <p:extLst>
      <p:ext uri="{BB962C8B-B14F-4D97-AF65-F5344CB8AC3E}">
        <p14:creationId xmlns:p14="http://schemas.microsoft.com/office/powerpoint/2010/main" val="3103442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DED9A7-2AE2-A750-AD7A-FE55B6A063D7}"/>
              </a:ext>
            </a:extLst>
          </p:cNvPr>
          <p:cNvSpPr txBox="1"/>
          <p:nvPr/>
        </p:nvSpPr>
        <p:spPr>
          <a:xfrm>
            <a:off x="1" y="0"/>
            <a:ext cx="11993526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Вот и еще пролетел один учебный год. Как много интересного всего произошло! Новые сказки, новые роли, новые звездочки. Как радостно, когда из скромного, застенчивого ребенка рождается артист, с характером и индивидуальностью. В этом году было несколько таких приятных открытий. Приятно, что и родители отметили рост своих детей. За время работы кружка мы играли разные сказки и спектакли. Каждый спектакль запомнился чем-то особенным. Яркие костюмы, необычное оформление, интересная музыка, эмоциональная выразительность детей, отклик зрителей - это все то, что заставляет искать новые интересные сценарии уже для нового года. Может, это будет " Золушка", а может " Волшебник Изумрудного города"? Поживем, увидим…</a:t>
            </a:r>
          </a:p>
        </p:txBody>
      </p:sp>
    </p:spTree>
    <p:extLst>
      <p:ext uri="{BB962C8B-B14F-4D97-AF65-F5344CB8AC3E}">
        <p14:creationId xmlns:p14="http://schemas.microsoft.com/office/powerpoint/2010/main" val="52094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3AEA8D2-BE75-440E-C9AD-DA0965A8D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96240"/>
            <a:ext cx="11856720" cy="303276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4400" b="1" dirty="0">
                <a:solidFill>
                  <a:schemeClr val="tx1"/>
                </a:solidFill>
              </a:rPr>
              <a:t>                         Наши успехи .                  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Участие детей в городском театрализованном конкурсе «Книжный </a:t>
            </a:r>
            <a:r>
              <a:rPr lang="ru-RU" dirty="0" err="1">
                <a:solidFill>
                  <a:schemeClr val="tx1"/>
                </a:solidFill>
              </a:rPr>
              <a:t>звёздопад</a:t>
            </a:r>
            <a:r>
              <a:rPr lang="ru-RU" dirty="0">
                <a:solidFill>
                  <a:schemeClr val="tx1"/>
                </a:solidFill>
              </a:rPr>
              <a:t>». Наши дети 4 год подряд занимают призовые места. Ученики 5В,7АиБ класса показывали отрывок из сказки «Финист ясный сокол».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7A9F67-8ABE-1B07-25BA-E703942DC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77" y="3132406"/>
            <a:ext cx="6705600" cy="372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03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D0E47-42C8-ED59-3F72-E8731BD0C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87" y="318978"/>
            <a:ext cx="10827094" cy="110578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Участие начальной школы  в городском театрализованном конкурсе «Книжный звездопад» Отрывок из произведения </a:t>
            </a:r>
            <a:r>
              <a:rPr lang="ru-RU" dirty="0" err="1">
                <a:solidFill>
                  <a:schemeClr val="tx1"/>
                </a:solidFill>
              </a:rPr>
              <a:t>С.Маршака</a:t>
            </a:r>
            <a:r>
              <a:rPr lang="ru-RU" dirty="0">
                <a:solidFill>
                  <a:schemeClr val="tx1"/>
                </a:solidFill>
              </a:rPr>
              <a:t>  «Вот какой рассеянный»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5B0A665-9878-EC00-68CF-7DD3A614A9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888" y="2344615"/>
            <a:ext cx="5366866" cy="41944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110AE8-B62A-F32E-FA5F-DE8738EBC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945" y="2169043"/>
            <a:ext cx="4302646" cy="43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10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E927F2-00C4-D371-07D4-77C6A063A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Спектакль «Бармалей» по произведению </a:t>
            </a:r>
            <a:r>
              <a:rPr lang="ru-RU" dirty="0" err="1">
                <a:solidFill>
                  <a:schemeClr val="tx1"/>
                </a:solidFill>
              </a:rPr>
              <a:t>К.Чуковского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95CA9DA-0C1F-2B24-9EF9-DF873034A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7334" y="2746742"/>
            <a:ext cx="5824430" cy="38814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4B4748-3F56-AF38-51D5-EAB634E0B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763" y="1930399"/>
            <a:ext cx="5443131" cy="469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04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0ED042-1EB5-EDDD-E04A-59B3B89C4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53" y="2124222"/>
            <a:ext cx="8068132" cy="4539832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8B61F8D-AA7F-4F80-23C4-DC47E95B1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Отрывок из произведения </a:t>
            </a:r>
            <a:r>
              <a:rPr lang="ru-RU" dirty="0" err="1">
                <a:solidFill>
                  <a:schemeClr val="tx1"/>
                </a:solidFill>
              </a:rPr>
              <a:t>Э.Успенского</a:t>
            </a:r>
            <a:r>
              <a:rPr lang="ru-RU" dirty="0">
                <a:solidFill>
                  <a:schemeClr val="tx1"/>
                </a:solidFill>
              </a:rPr>
              <a:t>                      «Привидение из Простоквашино»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30C5A5B-EBF9-A834-3657-55BCDEA28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852" y="1786597"/>
            <a:ext cx="8068133" cy="487745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4838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C7A05-5764-1E92-ED23-2A912C945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618978"/>
            <a:ext cx="9133326" cy="3394222"/>
          </a:xfrm>
        </p:spPr>
        <p:txBody>
          <a:bodyPr>
            <a:noAutofit/>
          </a:bodyPr>
          <a:lstStyle/>
          <a:p>
            <a:pPr algn="just"/>
            <a:br>
              <a:rPr lang="ru-RU" sz="2800" dirty="0">
                <a:solidFill>
                  <a:schemeClr val="tx1"/>
                </a:solidFill>
              </a:rPr>
            </a:br>
            <a:br>
              <a:rPr lang="ru-RU" sz="2800" dirty="0">
                <a:solidFill>
                  <a:schemeClr val="tx1"/>
                </a:solidFill>
              </a:rPr>
            </a:br>
            <a:br>
              <a:rPr lang="ru-RU" sz="2800" dirty="0">
                <a:solidFill>
                  <a:schemeClr val="tx1"/>
                </a:solidFill>
              </a:rPr>
            </a:br>
            <a:br>
              <a:rPr lang="ru-RU" sz="2800" dirty="0">
                <a:solidFill>
                  <a:schemeClr val="tx1"/>
                </a:solidFill>
              </a:rPr>
            </a:br>
            <a:br>
              <a:rPr lang="ru-RU" sz="2800" dirty="0">
                <a:solidFill>
                  <a:schemeClr val="tx1"/>
                </a:solidFill>
              </a:rPr>
            </a:br>
            <a:br>
              <a:rPr lang="ru-RU" sz="2800" dirty="0">
                <a:solidFill>
                  <a:schemeClr val="tx1"/>
                </a:solidFill>
              </a:rPr>
            </a:br>
            <a:br>
              <a:rPr lang="ru-RU" sz="2800" dirty="0">
                <a:solidFill>
                  <a:schemeClr val="tx1"/>
                </a:solidFill>
              </a:rPr>
            </a:b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Наши воспитанники принимают активное участие в творческих конкурсах различных уровней, что позволяет им не только сравнивать свои и чужие достижения, но и получать адекватную оценку собственного творческого роста. Надо отметить и тот факт, что конкурсы дают возможность выявлять наиболее талантливых и художественно одарённых детей.</a:t>
            </a:r>
            <a:br>
              <a:rPr lang="ru-RU" sz="2800" dirty="0">
                <a:solidFill>
                  <a:schemeClr val="tx1"/>
                </a:solidFill>
              </a:rPr>
            </a:br>
            <a:br>
              <a:rPr lang="ru-RU" sz="2800" dirty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CE0433-E8C3-765D-340E-DD411FAEA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V="1">
            <a:off x="0" y="6812280"/>
            <a:ext cx="140677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90655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168</TotalTime>
  <Words>546</Words>
  <Application>Microsoft Office PowerPoint</Application>
  <PresentationFormat>Широкоэкранный</PresentationFormat>
  <Paragraphs>34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Trebuchet MS</vt:lpstr>
      <vt:lpstr>Wingdings 3</vt:lpstr>
      <vt:lpstr>Аспект</vt:lpstr>
      <vt:lpstr>Отчёт о работе театрального кружка  «Мир театра»</vt:lpstr>
      <vt:lpstr>Презентация PowerPoint</vt:lpstr>
      <vt:lpstr>Презентация PowerPoint</vt:lpstr>
      <vt:lpstr>Презентация PowerPoint</vt:lpstr>
      <vt:lpstr>                         Наши успехи .                  . Участие детей в городском театрализованном конкурсе «Книжный звёздопад». Наши дети 4 год подряд занимают призовые места. Ученики 5В,7АиБ класса показывали отрывок из сказки «Финист ясный сокол».</vt:lpstr>
      <vt:lpstr>Участие начальной школы  в городском театрализованном конкурсе «Книжный звездопад» Отрывок из произведения С.Маршака  «Вот какой рассеянный»</vt:lpstr>
      <vt:lpstr>Спектакль «Бармалей» по произведению К.Чуковского</vt:lpstr>
      <vt:lpstr>Отрывок из произведения Э.Успенского                      «Привидение из Простоквашино»</vt:lpstr>
      <vt:lpstr>        Наши воспитанники принимают активное участие в творческих конкурсах различных уровней, что позволяет им не только сравнивать свои и чужие достижения, но и получать адекватную оценку собственного творческого роста. Надо отметить и тот факт, что конкурсы дают возможность выявлять наиболее талантливых и художественно одарённых детей. 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работе театрального кружка  «Мир театра»</dc:title>
  <dc:creator>Елизавета Бялькина</dc:creator>
  <cp:lastModifiedBy>Елизавета Бялькина</cp:lastModifiedBy>
  <cp:revision>2</cp:revision>
  <dcterms:created xsi:type="dcterms:W3CDTF">2022-07-06T06:53:21Z</dcterms:created>
  <dcterms:modified xsi:type="dcterms:W3CDTF">2022-07-06T09:44:49Z</dcterms:modified>
</cp:coreProperties>
</file>