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19F204-01ED-4FF2-BE6D-F5C17DA76997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8477B4-C029-4A50-BB61-F02A45341F85}">
      <dgm:prSet/>
      <dgm:spPr/>
      <dgm:t>
        <a:bodyPr/>
        <a:lstStyle/>
        <a:p>
          <a:r>
            <a:rPr lang="ru-RU" b="1" dirty="0"/>
            <a:t>Тактильная стимуляция:</a:t>
          </a:r>
          <a:r>
            <a:rPr lang="ru-RU" dirty="0"/>
            <a:t> Витражная роспись включает в себя работу с различными текстурами и материалами, что обеспечивает тактильную стимуляцию и помогает развивать мелкую моторику.</a:t>
          </a:r>
          <a:endParaRPr lang="en-US" dirty="0"/>
        </a:p>
      </dgm:t>
    </dgm:pt>
    <dgm:pt modelId="{DA8F1187-6D40-4C49-B319-53A29DB7D837}" type="parTrans" cxnId="{8AAB042C-74D8-4AFF-9306-38B528CFBF6C}">
      <dgm:prSet/>
      <dgm:spPr/>
      <dgm:t>
        <a:bodyPr/>
        <a:lstStyle/>
        <a:p>
          <a:endParaRPr lang="en-US"/>
        </a:p>
      </dgm:t>
    </dgm:pt>
    <dgm:pt modelId="{BF45F5AE-3AC3-41BE-BF7A-BFD02D61B57C}" type="sibTrans" cxnId="{8AAB042C-74D8-4AFF-9306-38B528CFBF6C}">
      <dgm:prSet/>
      <dgm:spPr/>
      <dgm:t>
        <a:bodyPr/>
        <a:lstStyle/>
        <a:p>
          <a:endParaRPr lang="en-US"/>
        </a:p>
      </dgm:t>
    </dgm:pt>
    <dgm:pt modelId="{40333677-793F-4A7B-8B43-F6F2532CE453}">
      <dgm:prSet/>
      <dgm:spPr/>
      <dgm:t>
        <a:bodyPr/>
        <a:lstStyle/>
        <a:p>
          <a:r>
            <a:rPr lang="ru-RU" b="1" dirty="0"/>
            <a:t>Контрастность:</a:t>
          </a:r>
          <a:r>
            <a:rPr lang="ru-RU" dirty="0"/>
            <a:t> Яркие цвета и четкие линии витражной росписи создают контраст, который облегчает детям с нарушением зрения различение форм и деталей.</a:t>
          </a:r>
          <a:endParaRPr lang="en-US" dirty="0"/>
        </a:p>
      </dgm:t>
    </dgm:pt>
    <dgm:pt modelId="{D989A7FE-EA93-4508-A1D7-D27042E58BBB}" type="parTrans" cxnId="{39976044-1C6D-48C6-96A7-C3FAC3C951A6}">
      <dgm:prSet/>
      <dgm:spPr/>
      <dgm:t>
        <a:bodyPr/>
        <a:lstStyle/>
        <a:p>
          <a:endParaRPr lang="en-US"/>
        </a:p>
      </dgm:t>
    </dgm:pt>
    <dgm:pt modelId="{9635A172-A1E1-4CAF-8961-7AF4A45E0D15}" type="sibTrans" cxnId="{39976044-1C6D-48C6-96A7-C3FAC3C951A6}">
      <dgm:prSet/>
      <dgm:spPr/>
      <dgm:t>
        <a:bodyPr/>
        <a:lstStyle/>
        <a:p>
          <a:endParaRPr lang="en-US"/>
        </a:p>
      </dgm:t>
    </dgm:pt>
    <dgm:pt modelId="{9C366A94-6BFC-4BAC-B071-C50321EBAD4E}">
      <dgm:prSet/>
      <dgm:spPr/>
      <dgm:t>
        <a:bodyPr/>
        <a:lstStyle/>
        <a:p>
          <a:r>
            <a:rPr lang="ru-RU" b="1" dirty="0"/>
            <a:t>Развитие пространственного восприятия:</a:t>
          </a:r>
          <a:r>
            <a:rPr lang="ru-RU" dirty="0"/>
            <a:t> Создание витражей требует понимания пространственных отношений и перспективы, что способствует развитию пространственного восприятия.</a:t>
          </a:r>
          <a:endParaRPr lang="en-US" dirty="0"/>
        </a:p>
      </dgm:t>
    </dgm:pt>
    <dgm:pt modelId="{9075EF86-EE3E-4AAA-B76A-54814719F7FB}" type="parTrans" cxnId="{72E735BC-F249-420A-9637-CB62816A6028}">
      <dgm:prSet/>
      <dgm:spPr/>
      <dgm:t>
        <a:bodyPr/>
        <a:lstStyle/>
        <a:p>
          <a:endParaRPr lang="en-US"/>
        </a:p>
      </dgm:t>
    </dgm:pt>
    <dgm:pt modelId="{1ED734F7-F91F-4AD7-B3F3-0DFF0133AF97}" type="sibTrans" cxnId="{72E735BC-F249-420A-9637-CB62816A6028}">
      <dgm:prSet/>
      <dgm:spPr/>
      <dgm:t>
        <a:bodyPr/>
        <a:lstStyle/>
        <a:p>
          <a:endParaRPr lang="en-US"/>
        </a:p>
      </dgm:t>
    </dgm:pt>
    <dgm:pt modelId="{046FF5B9-8054-434A-B4EE-C2A506F847F9}" type="pres">
      <dgm:prSet presAssocID="{E219F204-01ED-4FF2-BE6D-F5C17DA76997}" presName="diagram" presStyleCnt="0">
        <dgm:presLayoutVars>
          <dgm:dir/>
          <dgm:resizeHandles val="exact"/>
        </dgm:presLayoutVars>
      </dgm:prSet>
      <dgm:spPr/>
    </dgm:pt>
    <dgm:pt modelId="{8AA2F83A-811F-4065-B350-469C8BEBF6A8}" type="pres">
      <dgm:prSet presAssocID="{938477B4-C029-4A50-BB61-F02A45341F85}" presName="arrow" presStyleLbl="node1" presStyleIdx="0" presStyleCnt="3" custScaleX="136669">
        <dgm:presLayoutVars>
          <dgm:bulletEnabled val="1"/>
        </dgm:presLayoutVars>
      </dgm:prSet>
      <dgm:spPr/>
    </dgm:pt>
    <dgm:pt modelId="{87119FF3-6A4B-4506-8187-16F2BAE792EF}" type="pres">
      <dgm:prSet presAssocID="{40333677-793F-4A7B-8B43-F6F2532CE453}" presName="arrow" presStyleLbl="node1" presStyleIdx="1" presStyleCnt="3" custScaleX="115662" custScaleY="128749">
        <dgm:presLayoutVars>
          <dgm:bulletEnabled val="1"/>
        </dgm:presLayoutVars>
      </dgm:prSet>
      <dgm:spPr/>
    </dgm:pt>
    <dgm:pt modelId="{644826DB-1AEC-456A-BEDA-B1131C0C061C}" type="pres">
      <dgm:prSet presAssocID="{9C366A94-6BFC-4BAC-B071-C50321EBAD4E}" presName="arrow" presStyleLbl="node1" presStyleIdx="2" presStyleCnt="3" custScaleX="125808" custScaleY="130500">
        <dgm:presLayoutVars>
          <dgm:bulletEnabled val="1"/>
        </dgm:presLayoutVars>
      </dgm:prSet>
      <dgm:spPr/>
    </dgm:pt>
  </dgm:ptLst>
  <dgm:cxnLst>
    <dgm:cxn modelId="{8AAB042C-74D8-4AFF-9306-38B528CFBF6C}" srcId="{E219F204-01ED-4FF2-BE6D-F5C17DA76997}" destId="{938477B4-C029-4A50-BB61-F02A45341F85}" srcOrd="0" destOrd="0" parTransId="{DA8F1187-6D40-4C49-B319-53A29DB7D837}" sibTransId="{BF45F5AE-3AC3-41BE-BF7A-BFD02D61B57C}"/>
    <dgm:cxn modelId="{0D42293B-5BD1-4A97-B0DD-E15415F1D26E}" type="presOf" srcId="{938477B4-C029-4A50-BB61-F02A45341F85}" destId="{8AA2F83A-811F-4065-B350-469C8BEBF6A8}" srcOrd="0" destOrd="0" presId="urn:microsoft.com/office/officeart/2005/8/layout/arrow5"/>
    <dgm:cxn modelId="{85FB2561-5862-464B-9F24-D58C4091061B}" type="presOf" srcId="{E219F204-01ED-4FF2-BE6D-F5C17DA76997}" destId="{046FF5B9-8054-434A-B4EE-C2A506F847F9}" srcOrd="0" destOrd="0" presId="urn:microsoft.com/office/officeart/2005/8/layout/arrow5"/>
    <dgm:cxn modelId="{39976044-1C6D-48C6-96A7-C3FAC3C951A6}" srcId="{E219F204-01ED-4FF2-BE6D-F5C17DA76997}" destId="{40333677-793F-4A7B-8B43-F6F2532CE453}" srcOrd="1" destOrd="0" parTransId="{D989A7FE-EA93-4508-A1D7-D27042E58BBB}" sibTransId="{9635A172-A1E1-4CAF-8961-7AF4A45E0D15}"/>
    <dgm:cxn modelId="{D03E867D-A24C-4326-AA72-44C340B6C198}" type="presOf" srcId="{40333677-793F-4A7B-8B43-F6F2532CE453}" destId="{87119FF3-6A4B-4506-8187-16F2BAE792EF}" srcOrd="0" destOrd="0" presId="urn:microsoft.com/office/officeart/2005/8/layout/arrow5"/>
    <dgm:cxn modelId="{72E735BC-F249-420A-9637-CB62816A6028}" srcId="{E219F204-01ED-4FF2-BE6D-F5C17DA76997}" destId="{9C366A94-6BFC-4BAC-B071-C50321EBAD4E}" srcOrd="2" destOrd="0" parTransId="{9075EF86-EE3E-4AAA-B76A-54814719F7FB}" sibTransId="{1ED734F7-F91F-4AD7-B3F3-0DFF0133AF97}"/>
    <dgm:cxn modelId="{AF52FCD5-BC06-4B07-B8A2-340257D09D7F}" type="presOf" srcId="{9C366A94-6BFC-4BAC-B071-C50321EBAD4E}" destId="{644826DB-1AEC-456A-BEDA-B1131C0C061C}" srcOrd="0" destOrd="0" presId="urn:microsoft.com/office/officeart/2005/8/layout/arrow5"/>
    <dgm:cxn modelId="{01E7F9EC-5EB5-461A-818C-764C8699B040}" type="presParOf" srcId="{046FF5B9-8054-434A-B4EE-C2A506F847F9}" destId="{8AA2F83A-811F-4065-B350-469C8BEBF6A8}" srcOrd="0" destOrd="0" presId="urn:microsoft.com/office/officeart/2005/8/layout/arrow5"/>
    <dgm:cxn modelId="{579A2D3D-BBE8-49D5-879C-6B9779B7ACC5}" type="presParOf" srcId="{046FF5B9-8054-434A-B4EE-C2A506F847F9}" destId="{87119FF3-6A4B-4506-8187-16F2BAE792EF}" srcOrd="1" destOrd="0" presId="urn:microsoft.com/office/officeart/2005/8/layout/arrow5"/>
    <dgm:cxn modelId="{699B417E-6C3F-491B-AC74-46DA33B2AC43}" type="presParOf" srcId="{046FF5B9-8054-434A-B4EE-C2A506F847F9}" destId="{644826DB-1AEC-456A-BEDA-B1131C0C061C}" srcOrd="2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57697B-4147-4998-A192-7D8088A2B02A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1CF61F2-B9C2-4DFE-8A7F-47425FCDC760}">
      <dgm:prSet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Использование трафаретов:</a:t>
          </a:r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 Трафареты обеспечивают структуру и направляющие, облегчая детям с нарушением зрения создание четких и точных форм.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8BDA7C-942F-46C3-AE0A-129ED3397937}" type="parTrans" cxnId="{557EE8A2-98D2-4DE3-8582-CB6666C6A55E}">
      <dgm:prSet/>
      <dgm:spPr/>
      <dgm:t>
        <a:bodyPr/>
        <a:lstStyle/>
        <a:p>
          <a:endParaRPr lang="en-US"/>
        </a:p>
      </dgm:t>
    </dgm:pt>
    <dgm:pt modelId="{B6156033-22F0-43CF-B845-3A04B9AF1153}" type="sibTrans" cxnId="{557EE8A2-98D2-4DE3-8582-CB6666C6A55E}">
      <dgm:prSet/>
      <dgm:spPr/>
      <dgm:t>
        <a:bodyPr/>
        <a:lstStyle/>
        <a:p>
          <a:endParaRPr lang="en-US"/>
        </a:p>
      </dgm:t>
    </dgm:pt>
    <dgm:pt modelId="{159437FB-494C-4CDC-9B56-47977B338E53}">
      <dgm:prSet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Тактильные контуры: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Нанесение тактильных контуров на пластик с помощью клея или контурных красок создает ощутимые границы, которые помогают детям ориентироваться и рисовать внутри линий.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8CE6DB-2C34-41A2-AC23-5B382E2AFA52}" type="parTrans" cxnId="{F715F866-5BF3-4A4F-8FE1-9C954027ED14}">
      <dgm:prSet/>
      <dgm:spPr/>
      <dgm:t>
        <a:bodyPr/>
        <a:lstStyle/>
        <a:p>
          <a:endParaRPr lang="en-US"/>
        </a:p>
      </dgm:t>
    </dgm:pt>
    <dgm:pt modelId="{168DED93-4735-46F5-A8AC-ACD1DE047429}" type="sibTrans" cxnId="{F715F866-5BF3-4A4F-8FE1-9C954027ED14}">
      <dgm:prSet/>
      <dgm:spPr/>
      <dgm:t>
        <a:bodyPr/>
        <a:lstStyle/>
        <a:p>
          <a:endParaRPr lang="en-US"/>
        </a:p>
      </dgm:t>
    </dgm:pt>
    <dgm:pt modelId="{C8C99FB2-EFD0-4A29-BEBB-A018CEEB3B43}">
      <dgm:prSet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Использование ярких цветов: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Яркие и контрастные цвета облегчают детям с нарушением зрения различение деталей и создание визуально привлекательных витражей.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B347EE-4777-4D57-A61B-9708AEC3F636}" type="parTrans" cxnId="{B9ACDB78-782A-40E6-BB36-5406BD94EAC8}">
      <dgm:prSet/>
      <dgm:spPr/>
      <dgm:t>
        <a:bodyPr/>
        <a:lstStyle/>
        <a:p>
          <a:endParaRPr lang="en-US"/>
        </a:p>
      </dgm:t>
    </dgm:pt>
    <dgm:pt modelId="{58F9512E-536A-4BF3-9F2B-8DA0966E4C75}" type="sibTrans" cxnId="{B9ACDB78-782A-40E6-BB36-5406BD94EAC8}">
      <dgm:prSet/>
      <dgm:spPr/>
      <dgm:t>
        <a:bodyPr/>
        <a:lstStyle/>
        <a:p>
          <a:endParaRPr lang="en-US"/>
        </a:p>
      </dgm:t>
    </dgm:pt>
    <dgm:pt modelId="{6DF175F1-1525-466F-9888-BDEFD6D99C13}">
      <dgm:prSet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Адаптация инструментов: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Инструменты для витражной росписи, такие как кисти и сами тюбики красок, могут быть адаптированы для использования детьми с нарушением зрения, например, с помощью удлиненных ручек или тактильных меток.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D8005E-1344-4C0E-8F5F-C19309A5C908}" type="parTrans" cxnId="{EC9C976A-EB66-4DBE-8284-7806A5EDAAA0}">
      <dgm:prSet/>
      <dgm:spPr/>
      <dgm:t>
        <a:bodyPr/>
        <a:lstStyle/>
        <a:p>
          <a:endParaRPr lang="en-US"/>
        </a:p>
      </dgm:t>
    </dgm:pt>
    <dgm:pt modelId="{9EBA444E-1ECA-4B9C-B9BE-5FFE9D388FA5}" type="sibTrans" cxnId="{EC9C976A-EB66-4DBE-8284-7806A5EDAAA0}">
      <dgm:prSet/>
      <dgm:spPr/>
      <dgm:t>
        <a:bodyPr/>
        <a:lstStyle/>
        <a:p>
          <a:endParaRPr lang="en-US"/>
        </a:p>
      </dgm:t>
    </dgm:pt>
    <dgm:pt modelId="{4AC5678B-B2DF-4A10-893F-4A8F9B857EA8}" type="pres">
      <dgm:prSet presAssocID="{CC57697B-4147-4998-A192-7D8088A2B02A}" presName="outerComposite" presStyleCnt="0">
        <dgm:presLayoutVars>
          <dgm:chMax val="5"/>
          <dgm:dir/>
          <dgm:resizeHandles val="exact"/>
        </dgm:presLayoutVars>
      </dgm:prSet>
      <dgm:spPr/>
    </dgm:pt>
    <dgm:pt modelId="{B57333AD-2405-4493-9AC7-4BE7B9AF6B73}" type="pres">
      <dgm:prSet presAssocID="{CC57697B-4147-4998-A192-7D8088A2B02A}" presName="dummyMaxCanvas" presStyleCnt="0">
        <dgm:presLayoutVars/>
      </dgm:prSet>
      <dgm:spPr/>
    </dgm:pt>
    <dgm:pt modelId="{FB7D1D31-5EE4-4D18-95E4-C8359215AB4C}" type="pres">
      <dgm:prSet presAssocID="{CC57697B-4147-4998-A192-7D8088A2B02A}" presName="FourNodes_1" presStyleLbl="node1" presStyleIdx="0" presStyleCnt="4">
        <dgm:presLayoutVars>
          <dgm:bulletEnabled val="1"/>
        </dgm:presLayoutVars>
      </dgm:prSet>
      <dgm:spPr/>
    </dgm:pt>
    <dgm:pt modelId="{D97769FE-1364-4B5C-940C-4F19381DAB0D}" type="pres">
      <dgm:prSet presAssocID="{CC57697B-4147-4998-A192-7D8088A2B02A}" presName="FourNodes_2" presStyleLbl="node1" presStyleIdx="1" presStyleCnt="4" custScaleX="104797" custScaleY="111851">
        <dgm:presLayoutVars>
          <dgm:bulletEnabled val="1"/>
        </dgm:presLayoutVars>
      </dgm:prSet>
      <dgm:spPr/>
    </dgm:pt>
    <dgm:pt modelId="{2D4781FE-18D3-4A78-9B99-5234CA5A7F5B}" type="pres">
      <dgm:prSet presAssocID="{CC57697B-4147-4998-A192-7D8088A2B02A}" presName="FourNodes_3" presStyleLbl="node1" presStyleIdx="2" presStyleCnt="4" custScaleX="109875" custScaleY="102206">
        <dgm:presLayoutVars>
          <dgm:bulletEnabled val="1"/>
        </dgm:presLayoutVars>
      </dgm:prSet>
      <dgm:spPr/>
    </dgm:pt>
    <dgm:pt modelId="{2297FF46-816B-4F9C-8A2E-6450F1AA3881}" type="pres">
      <dgm:prSet presAssocID="{CC57697B-4147-4998-A192-7D8088A2B02A}" presName="FourNodes_4" presStyleLbl="node1" presStyleIdx="3" presStyleCnt="4" custScaleX="123126" custScaleY="107222">
        <dgm:presLayoutVars>
          <dgm:bulletEnabled val="1"/>
        </dgm:presLayoutVars>
      </dgm:prSet>
      <dgm:spPr/>
    </dgm:pt>
    <dgm:pt modelId="{523B447D-B960-4A00-A699-763AC75FD906}" type="pres">
      <dgm:prSet presAssocID="{CC57697B-4147-4998-A192-7D8088A2B02A}" presName="FourConn_1-2" presStyleLbl="fgAccFollowNode1" presStyleIdx="0" presStyleCnt="3">
        <dgm:presLayoutVars>
          <dgm:bulletEnabled val="1"/>
        </dgm:presLayoutVars>
      </dgm:prSet>
      <dgm:spPr/>
    </dgm:pt>
    <dgm:pt modelId="{87F8AC14-8B82-4A64-A067-AF8D67DAE1F7}" type="pres">
      <dgm:prSet presAssocID="{CC57697B-4147-4998-A192-7D8088A2B02A}" presName="FourConn_2-3" presStyleLbl="fgAccFollowNode1" presStyleIdx="1" presStyleCnt="3">
        <dgm:presLayoutVars>
          <dgm:bulletEnabled val="1"/>
        </dgm:presLayoutVars>
      </dgm:prSet>
      <dgm:spPr/>
    </dgm:pt>
    <dgm:pt modelId="{5161E6ED-64AB-4E4C-82D1-8FAF7A5E457F}" type="pres">
      <dgm:prSet presAssocID="{CC57697B-4147-4998-A192-7D8088A2B02A}" presName="FourConn_3-4" presStyleLbl="fgAccFollowNode1" presStyleIdx="2" presStyleCnt="3">
        <dgm:presLayoutVars>
          <dgm:bulletEnabled val="1"/>
        </dgm:presLayoutVars>
      </dgm:prSet>
      <dgm:spPr/>
    </dgm:pt>
    <dgm:pt modelId="{6E08EEA8-2F88-4919-8979-41A34D07CA45}" type="pres">
      <dgm:prSet presAssocID="{CC57697B-4147-4998-A192-7D8088A2B02A}" presName="FourNodes_1_text" presStyleLbl="node1" presStyleIdx="3" presStyleCnt="4">
        <dgm:presLayoutVars>
          <dgm:bulletEnabled val="1"/>
        </dgm:presLayoutVars>
      </dgm:prSet>
      <dgm:spPr/>
    </dgm:pt>
    <dgm:pt modelId="{2664E3B7-B1AD-479A-BEBA-6C41F44B3ACE}" type="pres">
      <dgm:prSet presAssocID="{CC57697B-4147-4998-A192-7D8088A2B02A}" presName="FourNodes_2_text" presStyleLbl="node1" presStyleIdx="3" presStyleCnt="4">
        <dgm:presLayoutVars>
          <dgm:bulletEnabled val="1"/>
        </dgm:presLayoutVars>
      </dgm:prSet>
      <dgm:spPr/>
    </dgm:pt>
    <dgm:pt modelId="{CF511CB6-79BF-434D-9D23-12AA976959E2}" type="pres">
      <dgm:prSet presAssocID="{CC57697B-4147-4998-A192-7D8088A2B02A}" presName="FourNodes_3_text" presStyleLbl="node1" presStyleIdx="3" presStyleCnt="4">
        <dgm:presLayoutVars>
          <dgm:bulletEnabled val="1"/>
        </dgm:presLayoutVars>
      </dgm:prSet>
      <dgm:spPr/>
    </dgm:pt>
    <dgm:pt modelId="{2163AC4D-009E-4A05-A01E-4FCD9291120A}" type="pres">
      <dgm:prSet presAssocID="{CC57697B-4147-4998-A192-7D8088A2B02A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65ACD925-5FAF-490C-BCA8-D8E108326C2A}" type="presOf" srcId="{B6156033-22F0-43CF-B845-3A04B9AF1153}" destId="{523B447D-B960-4A00-A699-763AC75FD906}" srcOrd="0" destOrd="0" presId="urn:microsoft.com/office/officeart/2005/8/layout/vProcess5"/>
    <dgm:cxn modelId="{5731023A-F39E-45D7-B113-BB2CF86A0276}" type="presOf" srcId="{58F9512E-536A-4BF3-9F2B-8DA0966E4C75}" destId="{5161E6ED-64AB-4E4C-82D1-8FAF7A5E457F}" srcOrd="0" destOrd="0" presId="urn:microsoft.com/office/officeart/2005/8/layout/vProcess5"/>
    <dgm:cxn modelId="{51DB8E5B-D046-45CD-9A78-75BBB9E0AC1E}" type="presOf" srcId="{E1CF61F2-B9C2-4DFE-8A7F-47425FCDC760}" destId="{6E08EEA8-2F88-4919-8979-41A34D07CA45}" srcOrd="1" destOrd="0" presId="urn:microsoft.com/office/officeart/2005/8/layout/vProcess5"/>
    <dgm:cxn modelId="{F715F866-5BF3-4A4F-8FE1-9C954027ED14}" srcId="{CC57697B-4147-4998-A192-7D8088A2B02A}" destId="{159437FB-494C-4CDC-9B56-47977B338E53}" srcOrd="1" destOrd="0" parTransId="{5D8CE6DB-2C34-41A2-AC23-5B382E2AFA52}" sibTransId="{168DED93-4735-46F5-A8AC-ACD1DE047429}"/>
    <dgm:cxn modelId="{EC9C976A-EB66-4DBE-8284-7806A5EDAAA0}" srcId="{CC57697B-4147-4998-A192-7D8088A2B02A}" destId="{6DF175F1-1525-466F-9888-BDEFD6D99C13}" srcOrd="3" destOrd="0" parTransId="{69D8005E-1344-4C0E-8F5F-C19309A5C908}" sibTransId="{9EBA444E-1ECA-4B9C-B9BE-5FFE9D388FA5}"/>
    <dgm:cxn modelId="{9E55F84C-D8B7-4493-8349-59F6EBC3D6EB}" type="presOf" srcId="{C8C99FB2-EFD0-4A29-BEBB-A018CEEB3B43}" destId="{2D4781FE-18D3-4A78-9B99-5234CA5A7F5B}" srcOrd="0" destOrd="0" presId="urn:microsoft.com/office/officeart/2005/8/layout/vProcess5"/>
    <dgm:cxn modelId="{35462773-988E-40E7-9950-C2C71ADA2613}" type="presOf" srcId="{C8C99FB2-EFD0-4A29-BEBB-A018CEEB3B43}" destId="{CF511CB6-79BF-434D-9D23-12AA976959E2}" srcOrd="1" destOrd="0" presId="urn:microsoft.com/office/officeart/2005/8/layout/vProcess5"/>
    <dgm:cxn modelId="{D5339953-AD10-4822-9D77-27AFFE9F3D26}" type="presOf" srcId="{159437FB-494C-4CDC-9B56-47977B338E53}" destId="{D97769FE-1364-4B5C-940C-4F19381DAB0D}" srcOrd="0" destOrd="0" presId="urn:microsoft.com/office/officeart/2005/8/layout/vProcess5"/>
    <dgm:cxn modelId="{45A3A056-7CDA-4937-A998-C5A9FAFD4229}" type="presOf" srcId="{E1CF61F2-B9C2-4DFE-8A7F-47425FCDC760}" destId="{FB7D1D31-5EE4-4D18-95E4-C8359215AB4C}" srcOrd="0" destOrd="0" presId="urn:microsoft.com/office/officeart/2005/8/layout/vProcess5"/>
    <dgm:cxn modelId="{B9ACDB78-782A-40E6-BB36-5406BD94EAC8}" srcId="{CC57697B-4147-4998-A192-7D8088A2B02A}" destId="{C8C99FB2-EFD0-4A29-BEBB-A018CEEB3B43}" srcOrd="2" destOrd="0" parTransId="{18B347EE-4777-4D57-A61B-9708AEC3F636}" sibTransId="{58F9512E-536A-4BF3-9F2B-8DA0966E4C75}"/>
    <dgm:cxn modelId="{1D788D82-8029-4860-B1DC-7B7EFE8A8A22}" type="presOf" srcId="{159437FB-494C-4CDC-9B56-47977B338E53}" destId="{2664E3B7-B1AD-479A-BEBA-6C41F44B3ACE}" srcOrd="1" destOrd="0" presId="urn:microsoft.com/office/officeart/2005/8/layout/vProcess5"/>
    <dgm:cxn modelId="{557EE8A2-98D2-4DE3-8582-CB6666C6A55E}" srcId="{CC57697B-4147-4998-A192-7D8088A2B02A}" destId="{E1CF61F2-B9C2-4DFE-8A7F-47425FCDC760}" srcOrd="0" destOrd="0" parTransId="{558BDA7C-942F-46C3-AE0A-129ED3397937}" sibTransId="{B6156033-22F0-43CF-B845-3A04B9AF1153}"/>
    <dgm:cxn modelId="{ECC6F7BC-188F-4BF7-BDD1-29843458C90D}" type="presOf" srcId="{168DED93-4735-46F5-A8AC-ACD1DE047429}" destId="{87F8AC14-8B82-4A64-A067-AF8D67DAE1F7}" srcOrd="0" destOrd="0" presId="urn:microsoft.com/office/officeart/2005/8/layout/vProcess5"/>
    <dgm:cxn modelId="{DC3864C4-5059-4858-9FF9-4BE617CB85AC}" type="presOf" srcId="{6DF175F1-1525-466F-9888-BDEFD6D99C13}" destId="{2163AC4D-009E-4A05-A01E-4FCD9291120A}" srcOrd="1" destOrd="0" presId="urn:microsoft.com/office/officeart/2005/8/layout/vProcess5"/>
    <dgm:cxn modelId="{521511DB-324E-4C7B-8835-70EEAB0015EC}" type="presOf" srcId="{6DF175F1-1525-466F-9888-BDEFD6D99C13}" destId="{2297FF46-816B-4F9C-8A2E-6450F1AA3881}" srcOrd="0" destOrd="0" presId="urn:microsoft.com/office/officeart/2005/8/layout/vProcess5"/>
    <dgm:cxn modelId="{1A37BDF5-923C-4FB9-97B7-5E76A400CCE9}" type="presOf" srcId="{CC57697B-4147-4998-A192-7D8088A2B02A}" destId="{4AC5678B-B2DF-4A10-893F-4A8F9B857EA8}" srcOrd="0" destOrd="0" presId="urn:microsoft.com/office/officeart/2005/8/layout/vProcess5"/>
    <dgm:cxn modelId="{65730F61-D19E-40A3-90B1-FE515D4EB3F2}" type="presParOf" srcId="{4AC5678B-B2DF-4A10-893F-4A8F9B857EA8}" destId="{B57333AD-2405-4493-9AC7-4BE7B9AF6B73}" srcOrd="0" destOrd="0" presId="urn:microsoft.com/office/officeart/2005/8/layout/vProcess5"/>
    <dgm:cxn modelId="{510BFC95-CF09-4D43-BEA6-11471590E0F1}" type="presParOf" srcId="{4AC5678B-B2DF-4A10-893F-4A8F9B857EA8}" destId="{FB7D1D31-5EE4-4D18-95E4-C8359215AB4C}" srcOrd="1" destOrd="0" presId="urn:microsoft.com/office/officeart/2005/8/layout/vProcess5"/>
    <dgm:cxn modelId="{F14F75A9-726D-432B-AAE4-450B237707CF}" type="presParOf" srcId="{4AC5678B-B2DF-4A10-893F-4A8F9B857EA8}" destId="{D97769FE-1364-4B5C-940C-4F19381DAB0D}" srcOrd="2" destOrd="0" presId="urn:microsoft.com/office/officeart/2005/8/layout/vProcess5"/>
    <dgm:cxn modelId="{6D044E28-4662-4C18-9FBA-248ABADF36ED}" type="presParOf" srcId="{4AC5678B-B2DF-4A10-893F-4A8F9B857EA8}" destId="{2D4781FE-18D3-4A78-9B99-5234CA5A7F5B}" srcOrd="3" destOrd="0" presId="urn:microsoft.com/office/officeart/2005/8/layout/vProcess5"/>
    <dgm:cxn modelId="{79E27433-FB79-4016-AA3B-BCB797B4F7AE}" type="presParOf" srcId="{4AC5678B-B2DF-4A10-893F-4A8F9B857EA8}" destId="{2297FF46-816B-4F9C-8A2E-6450F1AA3881}" srcOrd="4" destOrd="0" presId="urn:microsoft.com/office/officeart/2005/8/layout/vProcess5"/>
    <dgm:cxn modelId="{0C48FDFC-A1AA-4AD3-88D5-7E68F30E3BC3}" type="presParOf" srcId="{4AC5678B-B2DF-4A10-893F-4A8F9B857EA8}" destId="{523B447D-B960-4A00-A699-763AC75FD906}" srcOrd="5" destOrd="0" presId="urn:microsoft.com/office/officeart/2005/8/layout/vProcess5"/>
    <dgm:cxn modelId="{15D99AAC-70C8-47F9-8CD6-E9D5E33463FE}" type="presParOf" srcId="{4AC5678B-B2DF-4A10-893F-4A8F9B857EA8}" destId="{87F8AC14-8B82-4A64-A067-AF8D67DAE1F7}" srcOrd="6" destOrd="0" presId="urn:microsoft.com/office/officeart/2005/8/layout/vProcess5"/>
    <dgm:cxn modelId="{449D606D-5198-4685-A569-BBCA302C15EA}" type="presParOf" srcId="{4AC5678B-B2DF-4A10-893F-4A8F9B857EA8}" destId="{5161E6ED-64AB-4E4C-82D1-8FAF7A5E457F}" srcOrd="7" destOrd="0" presId="urn:microsoft.com/office/officeart/2005/8/layout/vProcess5"/>
    <dgm:cxn modelId="{3DBB80F7-FDFF-45F2-B9B7-C45E436B413C}" type="presParOf" srcId="{4AC5678B-B2DF-4A10-893F-4A8F9B857EA8}" destId="{6E08EEA8-2F88-4919-8979-41A34D07CA45}" srcOrd="8" destOrd="0" presId="urn:microsoft.com/office/officeart/2005/8/layout/vProcess5"/>
    <dgm:cxn modelId="{AEF86B78-601F-48A0-8113-4C3B6DCCDF01}" type="presParOf" srcId="{4AC5678B-B2DF-4A10-893F-4A8F9B857EA8}" destId="{2664E3B7-B1AD-479A-BEBA-6C41F44B3ACE}" srcOrd="9" destOrd="0" presId="urn:microsoft.com/office/officeart/2005/8/layout/vProcess5"/>
    <dgm:cxn modelId="{E986765E-09BA-406C-AF5D-DFB819DDFD11}" type="presParOf" srcId="{4AC5678B-B2DF-4A10-893F-4A8F9B857EA8}" destId="{CF511CB6-79BF-434D-9D23-12AA976959E2}" srcOrd="10" destOrd="0" presId="urn:microsoft.com/office/officeart/2005/8/layout/vProcess5"/>
    <dgm:cxn modelId="{FC38219F-D167-4601-864A-079B0BEF5F52}" type="presParOf" srcId="{4AC5678B-B2DF-4A10-893F-4A8F9B857EA8}" destId="{2163AC4D-009E-4A05-A01E-4FCD9291120A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A2F83A-811F-4065-B350-469C8BEBF6A8}">
      <dsp:nvSpPr>
        <dsp:cNvPr id="0" name=""/>
        <dsp:cNvSpPr/>
      </dsp:nvSpPr>
      <dsp:spPr>
        <a:xfrm>
          <a:off x="1712397" y="-187245"/>
          <a:ext cx="3368680" cy="2464845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Тактильная стимуляция:</a:t>
          </a:r>
          <a:r>
            <a:rPr lang="ru-RU" sz="1200" kern="1200" dirty="0"/>
            <a:t> Витражная роспись включает в себя работу с различными текстурами и материалами, что обеспечивает тактильную стимуляцию и помогает развивать мелкую моторику.</a:t>
          </a:r>
          <a:endParaRPr lang="en-US" sz="1200" kern="1200" dirty="0"/>
        </a:p>
      </dsp:txBody>
      <dsp:txXfrm>
        <a:off x="2554567" y="-187245"/>
        <a:ext cx="1684340" cy="2033497"/>
      </dsp:txXfrm>
    </dsp:sp>
    <dsp:sp modelId="{87119FF3-6A4B-4506-8187-16F2BAE792EF}">
      <dsp:nvSpPr>
        <dsp:cNvPr id="0" name=""/>
        <dsp:cNvSpPr/>
      </dsp:nvSpPr>
      <dsp:spPr>
        <a:xfrm rot="7200000">
          <a:off x="3396472" y="1926928"/>
          <a:ext cx="2850890" cy="3173464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Контрастность:</a:t>
          </a:r>
          <a:r>
            <a:rPr lang="ru-RU" sz="1200" kern="1200" dirty="0"/>
            <a:t> Яркие цвета и четкие линии витражной росписи создают контраст, который облегчает детям с нарушением зрения различение форм и деталей.</a:t>
          </a:r>
          <a:endParaRPr lang="en-US" sz="1200" kern="1200" dirty="0"/>
        </a:p>
      </dsp:txBody>
      <dsp:txXfrm rot="-5400000">
        <a:off x="3700671" y="2925664"/>
        <a:ext cx="2674558" cy="1425445"/>
      </dsp:txXfrm>
    </dsp:sp>
    <dsp:sp modelId="{644826DB-1AEC-456A-BEDA-B1131C0C061C}">
      <dsp:nvSpPr>
        <dsp:cNvPr id="0" name=""/>
        <dsp:cNvSpPr/>
      </dsp:nvSpPr>
      <dsp:spPr>
        <a:xfrm rot="14400000">
          <a:off x="421071" y="1905348"/>
          <a:ext cx="3100973" cy="3216623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Развитие пространственного восприятия:</a:t>
          </a:r>
          <a:r>
            <a:rPr lang="ru-RU" sz="1200" kern="1200" dirty="0"/>
            <a:t> Создание витражей требует понимания пространственных отношений и перспективы, что способствует развитию пространственного восприятия.</a:t>
          </a:r>
          <a:endParaRPr lang="en-US" sz="1200" kern="1200" dirty="0"/>
        </a:p>
      </dsp:txBody>
      <dsp:txXfrm rot="5400000">
        <a:off x="399598" y="2874084"/>
        <a:ext cx="2673953" cy="15504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7D1D31-5EE4-4D18-95E4-C8359215AB4C}">
      <dsp:nvSpPr>
        <dsp:cNvPr id="0" name=""/>
        <dsp:cNvSpPr/>
      </dsp:nvSpPr>
      <dsp:spPr>
        <a:xfrm>
          <a:off x="-337887" y="-22082"/>
          <a:ext cx="5844293" cy="12230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Использование трафаретов: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Трафареты обеспечивают структуру и направляющие, облегчая детям с нарушением зрения создание четких и точных форм.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302065" y="13740"/>
        <a:ext cx="4421164" cy="1151419"/>
      </dsp:txXfrm>
    </dsp:sp>
    <dsp:sp modelId="{D97769FE-1364-4B5C-940C-4F19381DAB0D}">
      <dsp:nvSpPr>
        <dsp:cNvPr id="0" name=""/>
        <dsp:cNvSpPr/>
      </dsp:nvSpPr>
      <dsp:spPr>
        <a:xfrm>
          <a:off x="11396" y="1350883"/>
          <a:ext cx="6124644" cy="1368008"/>
        </a:xfrm>
        <a:prstGeom prst="roundRect">
          <a:avLst>
            <a:gd name="adj" fmla="val 10000"/>
          </a:avLst>
        </a:prstGeom>
        <a:solidFill>
          <a:schemeClr val="accent2">
            <a:hueOff val="-279374"/>
            <a:satOff val="-3219"/>
            <a:lumOff val="72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Тактильные контуры: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Нанесение тактильных контуров на пластик с помощью клея или контурных красок создает ощутимые границы, которые помогают детям ориентироваться и рисовать внутри линий.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464" y="1390951"/>
        <a:ext cx="4698442" cy="1287872"/>
      </dsp:txXfrm>
    </dsp:sp>
    <dsp:sp modelId="{2D4781FE-18D3-4A78-9B99-5234CA5A7F5B}">
      <dsp:nvSpPr>
        <dsp:cNvPr id="0" name=""/>
        <dsp:cNvSpPr/>
      </dsp:nvSpPr>
      <dsp:spPr>
        <a:xfrm>
          <a:off x="345163" y="2855304"/>
          <a:ext cx="6421417" cy="1250044"/>
        </a:xfrm>
        <a:prstGeom prst="roundRect">
          <a:avLst>
            <a:gd name="adj" fmla="val 10000"/>
          </a:avLst>
        </a:prstGeom>
        <a:solidFill>
          <a:schemeClr val="accent2">
            <a:hueOff val="-558749"/>
            <a:satOff val="-6439"/>
            <a:lumOff val="14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Использование ярких цветов: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Яркие и контрастные цвета облегчают детям с нарушением зрения различение деталей и создание визуально привлекательных витражей.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1776" y="2891917"/>
        <a:ext cx="4944927" cy="1176818"/>
      </dsp:txXfrm>
    </dsp:sp>
    <dsp:sp modelId="{2297FF46-816B-4F9C-8A2E-6450F1AA3881}">
      <dsp:nvSpPr>
        <dsp:cNvPr id="0" name=""/>
        <dsp:cNvSpPr/>
      </dsp:nvSpPr>
      <dsp:spPr>
        <a:xfrm>
          <a:off x="447409" y="4270069"/>
          <a:ext cx="7195844" cy="1311393"/>
        </a:xfrm>
        <a:prstGeom prst="roundRect">
          <a:avLst>
            <a:gd name="adj" fmla="val 10000"/>
          </a:avLst>
        </a:prstGeom>
        <a:solidFill>
          <a:schemeClr val="accent2">
            <a:hueOff val="-838123"/>
            <a:satOff val="-9658"/>
            <a:lumOff val="21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Адаптация инструментов: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Инструменты для витражной росписи, такие как кисти и сами тюбики красок, могут быть адаптированы для использования детьми с нарушением зрения, например, с помощью удлиненных ручек или тактильных меток.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5818" y="4308478"/>
        <a:ext cx="5537533" cy="1234575"/>
      </dsp:txXfrm>
    </dsp:sp>
    <dsp:sp modelId="{523B447D-B960-4A00-A699-763AC75FD906}">
      <dsp:nvSpPr>
        <dsp:cNvPr id="0" name=""/>
        <dsp:cNvSpPr/>
      </dsp:nvSpPr>
      <dsp:spPr>
        <a:xfrm>
          <a:off x="4711414" y="914673"/>
          <a:ext cx="794991" cy="79499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890287" y="914673"/>
        <a:ext cx="437245" cy="598231"/>
      </dsp:txXfrm>
    </dsp:sp>
    <dsp:sp modelId="{87F8AC14-8B82-4A64-A067-AF8D67DAE1F7}">
      <dsp:nvSpPr>
        <dsp:cNvPr id="0" name=""/>
        <dsp:cNvSpPr/>
      </dsp:nvSpPr>
      <dsp:spPr>
        <a:xfrm>
          <a:off x="5200874" y="2360111"/>
          <a:ext cx="794991" cy="79499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726289"/>
            <a:satOff val="-67"/>
            <a:lumOff val="1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726289"/>
              <a:satOff val="-67"/>
              <a:lumOff val="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379747" y="2360111"/>
        <a:ext cx="437245" cy="598231"/>
      </dsp:txXfrm>
    </dsp:sp>
    <dsp:sp modelId="{5161E6ED-64AB-4E4C-82D1-8FAF7A5E457F}">
      <dsp:nvSpPr>
        <dsp:cNvPr id="0" name=""/>
        <dsp:cNvSpPr/>
      </dsp:nvSpPr>
      <dsp:spPr>
        <a:xfrm>
          <a:off x="5683028" y="3805550"/>
          <a:ext cx="794991" cy="79499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1452578"/>
            <a:satOff val="-133"/>
            <a:lumOff val="3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452578"/>
              <a:satOff val="-133"/>
              <a:lumOff val="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861901" y="3805550"/>
        <a:ext cx="437245" cy="5982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F29202-0149-4AF3-810B-B04418882201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EBB53-439B-4B84-8F41-FE42F738B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01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EBB53-439B-4B84-8F41-FE42F738B02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933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C7A07-96C3-42AF-943D-953C86C3D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0472" y="1463557"/>
            <a:ext cx="9144000" cy="2387600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EE38DF-F503-4E79-B1B0-16489708A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0472" y="3943232"/>
            <a:ext cx="9144000" cy="1655762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46538D75-00C2-DE73-4C65-FE94AC658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50B8E-A176-49F2-A3C1-FEDA0200170B}" type="datetime2">
              <a:rPr lang="en-US" smtClean="0"/>
              <a:t>Wednesday, November 27, 2024</a:t>
            </a:fld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6B601B81-68C1-B63A-105C-EC637DF56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9F3E495-0415-392A-9A07-34555BBC7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44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D930A-6467-4C46-BA13-A0F5EC12F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41977A-7872-4BE8-8C5C-D2099BEDB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268C47-2910-B99C-EC67-F6649ADC2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2A49D-4A7C-4944-9802-8EE0B5A6CEDD}" type="datetime2">
              <a:rPr lang="en-US" smtClean="0"/>
              <a:t>Wednesday, November 27,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019515-4A04-FBE0-E89C-86ECBB7E9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D9C272-2490-C827-9BE5-9CEE41850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378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76A9FC-D582-4FC8-B641-9F77B4DD15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32613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A1683-12F6-4BA6-AD1A-F98C60951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3943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FF68BE-C313-C839-B719-0339AC344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89DDD-3B11-4150-8B39-3662C10D8BF9}" type="datetime2">
              <a:rPr lang="en-US" smtClean="0"/>
              <a:t>Wednesday, November 27,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4F4E5F-FFF4-F934-3DD9-134F8D242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FE0F82-88EB-FAE2-FC02-99D5EE301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003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14413-82C1-4EBC-8C6B-BC5F842D1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lnSpc>
                <a:spcPct val="90000"/>
              </a:lnSpc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F029A-192E-4A44-ACC7-6C5212C77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24" y="1825625"/>
            <a:ext cx="10515600" cy="420638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25CBB87-BE9B-82CE-8A24-F21EEA03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97BA6-BEF8-495F-ACCD-8D19769E4FC6}" type="datetime2">
              <a:rPr lang="en-US" smtClean="0"/>
              <a:t>Wednesday, November 27, 2024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2131628-C033-9728-C4CF-90CDBCB89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67216CA-9A26-BBE7-68A3-9237D22CD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59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AF4BC-D1E9-40F0-A26B-9EA9B6B6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1081941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974A6-FAB9-47DA-8F1A-701DFC8DF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3961666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B034DD9-4A61-318F-88CF-79721B55A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7292D-4609-4E55-92E3-C12C6A1234E8}" type="datetime2">
              <a:rPr lang="en-US" smtClean="0"/>
              <a:t>Wednesday, November 27, 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496DA99-E916-9F7C-9E88-AA06046AE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1CC86B5-B6B3-4633-0D90-AACB44D0D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40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8F7F10-35F6-E392-D41B-3CD300D5CCF8}"/>
              </a:ext>
            </a:extLst>
          </p:cNvPr>
          <p:cNvSpPr/>
          <p:nvPr/>
        </p:nvSpPr>
        <p:spPr>
          <a:xfrm>
            <a:off x="0" y="685800"/>
            <a:ext cx="11494008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264F76-994F-4AB5-B17B-46C0C2FA5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69B3B-A540-4556-98C8-1F49704A7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0624" y="1825625"/>
            <a:ext cx="5181600" cy="4206382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 dirty="0"/>
            </a:lvl5pPr>
          </a:lstStyle>
          <a:p>
            <a:pPr lvl="0">
              <a:buChar char="¬"/>
            </a:pPr>
            <a:r>
              <a:rPr lang="en-US"/>
              <a:t>Click to edit Master text styles</a:t>
            </a:r>
          </a:p>
          <a:p>
            <a:pPr lvl="1">
              <a:buChar char="¬"/>
            </a:pPr>
            <a:r>
              <a:rPr lang="en-US"/>
              <a:t>Second level</a:t>
            </a:r>
          </a:p>
          <a:p>
            <a:pPr lvl="2">
              <a:buChar char="¬"/>
            </a:pPr>
            <a:r>
              <a:rPr lang="en-US"/>
              <a:t>Third level</a:t>
            </a:r>
          </a:p>
          <a:p>
            <a:pPr lvl="3">
              <a:buChar char="¬"/>
            </a:pPr>
            <a:r>
              <a:rPr lang="en-US"/>
              <a:t>Fourth level</a:t>
            </a:r>
          </a:p>
          <a:p>
            <a:pPr lvl="4">
              <a:buChar char="¬"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72438-7C63-48F2-9D6F-2461BFD6D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56178" y="1825625"/>
            <a:ext cx="5180046" cy="4206382"/>
          </a:xfrm>
        </p:spPr>
        <p:txBody>
          <a:bodyPr/>
          <a:lstStyle>
            <a:lvl1pPr marL="228600" indent="-228600">
              <a:buFont typeface="Wingdings 2" panose="05020102010507070707" pitchFamily="18" charset="2"/>
              <a:buChar char="¬"/>
              <a:defRPr/>
            </a:lvl1pPr>
            <a:lvl2pPr marL="685800" indent="-228600">
              <a:buFont typeface="Wingdings 2" panose="05020102010507070707" pitchFamily="18" charset="2"/>
              <a:buChar char="¬"/>
              <a:defRPr/>
            </a:lvl2pPr>
            <a:lvl3pPr marL="1143000" indent="-228600">
              <a:buFont typeface="Wingdings 2" panose="05020102010507070707" pitchFamily="18" charset="2"/>
              <a:buChar char="¬"/>
              <a:defRPr/>
            </a:lvl3pPr>
            <a:lvl4pPr marL="1600200" indent="-228600">
              <a:buFont typeface="Wingdings 2" panose="05020102010507070707" pitchFamily="18" charset="2"/>
              <a:buChar char="¬"/>
              <a:defRPr/>
            </a:lvl4pPr>
            <a:lvl5pPr marL="2057400" indent="-228600">
              <a:buFont typeface="Wingdings 2" panose="05020102010507070707" pitchFamily="18" charset="2"/>
              <a:buChar char="¬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5274CEC-210E-BC97-9B79-A7D801E4B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E0E29-2C79-4A2A-B61C-A21B8362A50A}" type="datetime2">
              <a:rPr lang="en-US" smtClean="0"/>
              <a:t>Wednesday, November 27, 2024</a:t>
            </a:fld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86B3D53-F805-C08E-2359-498218FC6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61C4695B-D7BD-45F7-EB23-6FDAF241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783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A1F52B7-5271-53AA-8260-0CF50FF8DA3C}"/>
              </a:ext>
            </a:extLst>
          </p:cNvPr>
          <p:cNvSpPr/>
          <p:nvPr/>
        </p:nvSpPr>
        <p:spPr>
          <a:xfrm>
            <a:off x="0" y="685800"/>
            <a:ext cx="11494008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2F9955-0460-4A20-8FC6-300595560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78" y="365125"/>
            <a:ext cx="10515600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5DDA7-4AAD-4EBE-880C-200E5F10A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217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717496-E470-4CF6-884C-F07390A46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2178" y="2505075"/>
            <a:ext cx="5157787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C438EA-D381-4F22-A911-ECDD6D04F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5459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F255FA-A04D-49F2-8DB4-3CC082D0DB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54590" y="2505075"/>
            <a:ext cx="5183188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198C3F1-4E77-7888-CDB8-CF9406E4A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A0177-5432-41AC-9593-8EC96BFF4F82}" type="datetime2">
              <a:rPr lang="en-US" smtClean="0"/>
              <a:t>Wednesday, November 27, 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93561D3-90F6-AD82-BCFE-90F9427D8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32F9B33-3FA7-526F-7B45-342EB64A1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19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1F235-FBFF-453E-B90A-5758ED47C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938306"/>
            <a:ext cx="10515600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9328E63-E075-39E2-BAA7-30CCAE2E7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29A7B-B2F1-41A3-B969-4E25F618B967}" type="datetime2">
              <a:rPr lang="en-US" smtClean="0"/>
              <a:t>Wednesday, November 27, 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A5894A5-0E01-F43E-C68A-2EFAB2EB8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250128C-CE40-2B40-1B89-7E9AAAAC4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93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281B99-C6A0-F92A-BDD3-BB362196501C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B8367C-67E1-A50A-1584-F859A6FED9C9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BB8861-51D7-741E-6B2C-25412D40E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98B79-F222-4FD1-8713-07459E1B5004}" type="datetime2">
              <a:rPr lang="en-US" smtClean="0"/>
              <a:t>Wednesday, November 27,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9A2F-0657-B33B-8334-C458A9538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B4FC84-48ED-0480-2497-FCD84C127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07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12261-8522-4437-B612-7C7100D18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10512425" cy="1600200"/>
          </a:xfrm>
        </p:spPr>
        <p:txBody>
          <a:bodyPr anchor="b">
            <a:normAutofit/>
          </a:bodyPr>
          <a:lstStyle>
            <a:lvl1pPr>
              <a:defRPr sz="5200">
                <a:latin typeface="Dante (Headings)2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AA0AF-3F50-42BD-84B4-E70C3D004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2830" y="2199340"/>
            <a:ext cx="6172200" cy="366171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C702B-2C4D-4590-8BEE-31940145C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3932237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3F37370-7C05-0AAE-A0C3-9EE620A84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630FD-0818-4065-B5FE-410552D9B1BC}" type="datetime2">
              <a:rPr lang="en-US" smtClean="0"/>
              <a:t>Wednesday, November 27, 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900B8E3-39E6-A88A-BBFB-717596EB3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48E340D-1840-D987-3EEA-963BDDE31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83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5334B-3019-4CA1-B658-7790019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3932237" cy="16002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D3CC12-FD6B-41A3-BF67-D600CC4383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81276" y="987425"/>
            <a:ext cx="6172200" cy="487362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DB2BD5-DC18-460B-BFCC-5B2447D2B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3932237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0F28E44-58BB-553B-BBD0-F292C66CC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2D289-0EBF-40C7-B6E8-60285281F180}" type="datetime2">
              <a:rPr lang="en-US" smtClean="0"/>
              <a:t>Wednesday, November 27, 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F22D156-E5FE-F118-0553-B401F1965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8AEE0A6-6120-9BA2-5751-E0E2D8CF0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361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4B53B4F-080C-8523-03AD-871CC3B8D168}"/>
              </a:ext>
            </a:extLst>
          </p:cNvPr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3B790B-70BD-FD52-2540-F1DA4882170E}"/>
              </a:ext>
            </a:extLst>
          </p:cNvPr>
          <p:cNvSpPr/>
          <p:nvPr/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 descr="Tag=AccentColor&#10;Flavor=Light&#10;Target=Line">
            <a:extLst>
              <a:ext uri="{FF2B5EF4-FFF2-40B4-BE49-F238E27FC236}">
                <a16:creationId xmlns:a16="http://schemas.microsoft.com/office/drawing/2014/main" id="{7D4FC5F0-CBD6-AEEB-4902-28D624068890}"/>
              </a:ext>
            </a:extLst>
          </p:cNvPr>
          <p:cNvCxnSpPr>
            <a:cxnSpLocks/>
          </p:cNvCxnSpPr>
          <p:nvPr/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 descr="Tag=AccentColor&#10;Flavor=Light&#10;Target=Line">
            <a:extLst>
              <a:ext uri="{FF2B5EF4-FFF2-40B4-BE49-F238E27FC236}">
                <a16:creationId xmlns:a16="http://schemas.microsoft.com/office/drawing/2014/main" id="{FA9EB4DB-DDA5-1A45-7D87-B2BF67D2D1C3}"/>
              </a:ext>
            </a:extLst>
          </p:cNvPr>
          <p:cNvCxnSpPr>
            <a:cxnSpLocks/>
          </p:cNvCxnSpPr>
          <p:nvPr/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2AF870-601F-4570-A8A9-1003F893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CCECD-B6E7-4C40-8A84-65FD5A3F0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EFA4D-0E39-4E26-B43C-5D1084B3BA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0624" y="6217920"/>
            <a:ext cx="274320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94CDC665-7415-4DAF-AE09-B9BBC1907393}" type="datetime2">
              <a:rPr lang="en-US" smtClean="0"/>
              <a:t>Wednesday, November 27,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851EA-2F2C-4012-8B96-51179BDD1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67328" y="6217920"/>
            <a:ext cx="7196328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B8ACB-7A60-4D76-A149-0C57A30E01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152" y="-18288"/>
            <a:ext cx="685800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BE69E03-4804-4553-A1EC-F089884EF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3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Wingdings 2" panose="05020102010507070707" pitchFamily="18" charset="2"/>
        <a:buChar char="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955B3A-C08D-43E6-ABEF-A4F616FB6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19694A-8B4E-4127-9C08-9B8F39B6F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D36E6B-D7EF-409B-B48D-1628C06EE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743200-EC07-75D3-56E9-6A6828535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899" y="3854831"/>
            <a:ext cx="5278995" cy="2156581"/>
          </a:xfrm>
        </p:spPr>
        <p:txBody>
          <a:bodyPr anchor="t">
            <a:normAutofit/>
          </a:bodyPr>
          <a:lstStyle/>
          <a:p>
            <a:pPr>
              <a:spcAft>
                <a:spcPts val="1125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общеобразовательное учреждение Самарской области «Школа-интернат № 17 для обучающихся с ограниченными возможностями здоровья городского округа Самара»</a:t>
            </a:r>
            <a:br>
              <a:rPr lang="ru-RU" sz="1600" dirty="0">
                <a:effectLst/>
                <a:latin typeface="Merriweather Sans" pitchFamily="2" charset="0"/>
              </a:rPr>
            </a:br>
            <a:endParaRPr lang="ru-RU" sz="16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800FE55-8A91-E878-18C1-BBD3F3B12E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6182" y="3854830"/>
            <a:ext cx="5278995" cy="2997559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000" b="1" dirty="0"/>
              <a:t>Витражная роспись, как способ развития творческих способностей детей с нарушением зрения</a:t>
            </a:r>
          </a:p>
          <a:p>
            <a:pPr>
              <a:lnSpc>
                <a:spcPct val="100000"/>
              </a:lnSpc>
            </a:pPr>
            <a:r>
              <a:rPr lang="ru-RU" sz="1600" dirty="0"/>
              <a:t>Учитель начальных классов, учитель-дефектолог Пушкарская Елена Владимировна</a:t>
            </a:r>
          </a:p>
          <a:p>
            <a:pPr>
              <a:lnSpc>
                <a:spcPct val="100000"/>
              </a:lnSpc>
            </a:pPr>
            <a:r>
              <a:rPr lang="ru-RU" sz="1600" dirty="0"/>
              <a:t>28 ноября 2024</a:t>
            </a:r>
          </a:p>
          <a:p>
            <a:pPr>
              <a:lnSpc>
                <a:spcPct val="100000"/>
              </a:lnSpc>
            </a:pPr>
            <a:endParaRPr lang="ru-RU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6D2053-BB10-4615-A38D-86EEC0D86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422144" cy="3599020"/>
          </a:xfrm>
          <a:prstGeom prst="rect">
            <a:avLst/>
          </a:prstGeom>
          <a:solidFill>
            <a:srgbClr val="FAFF77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AC4120-C893-FD9E-2086-EB34146F94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686" r="-1" b="20589"/>
          <a:stretch/>
        </p:blipFill>
        <p:spPr>
          <a:xfrm>
            <a:off x="422145" y="10"/>
            <a:ext cx="11082529" cy="3599011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F2CC60F-C99A-48C5-856F-3C79856E9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FAFF7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A2ED1C-4B10-41E7-9BF6-7447B99B9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FAFF7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867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Рисунок 9" descr="Изображение выглядит как одежда, человек, в помещении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BB76C9A8-CB84-B10E-8569-2FE0AC6B0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8" b="10853"/>
          <a:stretch/>
        </p:blipFill>
        <p:spPr>
          <a:xfrm>
            <a:off x="191086" y="171715"/>
            <a:ext cx="5813197" cy="6129087"/>
          </a:xfrm>
          <a:prstGeom prst="rect">
            <a:avLst/>
          </a:prstGeom>
        </p:spPr>
      </p:pic>
      <p:pic>
        <p:nvPicPr>
          <p:cNvPr id="7" name="Рисунок 6" descr="Изображение выглядит как одежда, женщина, человек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CCDB066D-BC90-242F-04C5-36CFE0797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4" b="8330"/>
          <a:stretch/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одежда, человек, Человеческое лицо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2602C2B2-2299-1861-FAF6-C0A2D47B7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" r="-1" b="-1"/>
          <a:stretch/>
        </p:blipFill>
        <p:spPr>
          <a:xfrm>
            <a:off x="6196929" y="3514856"/>
            <a:ext cx="5786386" cy="2785950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497065EC-3899-527B-0F99-173FCD1BB4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ED29A7B-B2F1-41A3-B969-4E25F618B967}" type="datetime2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Wednesday, November 27, 2024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050E11-B90D-CD41-88DE-4BEB3356A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2EAD5FF-E099-0303-3756-AEA1671C4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BE69E03-4804-4553-A1EC-F089884EF50F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>
                <a:spcAft>
                  <a:spcPts val="600"/>
                </a:spcAft>
              </a:pPr>
              <a:t>10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656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B551C3B6-A0D6-43F6-9F68-13666CDA5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75955B3A-C08D-43E6-ABEF-A4F616FB6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719694A-8B4E-4127-9C08-9B8F39B6F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Рисунок 8" descr="Изображение выглядит как картина, рисунок, Детское искусство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92F3618-B2AC-C9F7-D032-1AFA6B700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9" r="-1" b="17030"/>
          <a:stretch/>
        </p:blipFill>
        <p:spPr>
          <a:xfrm>
            <a:off x="4565" y="-1"/>
            <a:ext cx="12182870" cy="6854578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353E47F1-23BD-4D2B-B2D2-9087A6BE4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65" y="4294290"/>
            <a:ext cx="12188952" cy="2586866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A9F40D-2ED5-389F-2948-E10DD4DD7D55}"/>
              </a:ext>
            </a:extLst>
          </p:cNvPr>
          <p:cNvSpPr txBox="1"/>
          <p:nvPr/>
        </p:nvSpPr>
        <p:spPr>
          <a:xfrm>
            <a:off x="422899" y="4476329"/>
            <a:ext cx="6467547" cy="155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en-US" sz="26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Витражная роспись является ценным способом развития творческих способностей детей с нарушением зрения. </a:t>
            </a:r>
            <a:endParaRPr lang="en-US" sz="26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30A5127-6A69-10DE-F36E-E1309955D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4676" y="-14198"/>
            <a:ext cx="685800" cy="685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BE69E03-4804-4553-A1EC-F089884EF50F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11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C9FD268-8A67-DBC9-180B-AD9F8CA759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17360" y="6217920"/>
            <a:ext cx="4670332" cy="640080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CCF52BC-59A6-4707-9A65-C8109F8E5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494040" y="4282928"/>
            <a:ext cx="699477" cy="1898809"/>
          </a:xfrm>
          <a:prstGeom prst="rect">
            <a:avLst/>
          </a:prstGeom>
          <a:solidFill>
            <a:srgbClr val="34CFE4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F2CC60F-C99A-48C5-856F-3C79856E9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34CFE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8A2ED1C-4B10-41E7-9BF6-7447B99B9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34CFE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029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034">
            <a:extLst>
              <a:ext uri="{FF2B5EF4-FFF2-40B4-BE49-F238E27FC236}">
                <a16:creationId xmlns:a16="http://schemas.microsoft.com/office/drawing/2014/main" id="{5E789A05-76D0-47F6-AD3C-AF905732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709375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B7CE392B-D094-436D-80F3-83926B0E0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5807B11E-B836-43AB-A53A-8F9E02D24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DB20F9CA-8D8B-4215-A8E0-9371A498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39B4A-8EFB-C480-B0B7-CD8B1D7F1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900" y="540167"/>
            <a:ext cx="5172354" cy="213586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Витражная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роспись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предлагает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альтернативный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способ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творческого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самовыражения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учитывает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их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особые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D6BD24-1B3F-EC81-1AE0-7B21AB6DB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4676" y="-14198"/>
            <a:ext cx="685800" cy="685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BE69E03-4804-4553-A1EC-F089884EF50F}" type="slidenum">
              <a:rPr lang="en-US" sz="1200" smtClean="0"/>
              <a:pPr>
                <a:spcAft>
                  <a:spcPts val="600"/>
                </a:spcAft>
              </a:pPr>
              <a:t>2</a:t>
            </a:fld>
            <a:endParaRPr lang="en-US" sz="1200"/>
          </a:p>
        </p:txBody>
      </p:sp>
      <p:pic>
        <p:nvPicPr>
          <p:cNvPr id="1026" name="Picture 2" descr="Раскраски, Раскраска божья коровка, Божья коровка Божья коровка, Коровка  ест травку на лугу, Божьи коровки, Черно белая коровка, маска божья  коровка, раскраска божья коровка контур.">
            <a:extLst>
              <a:ext uri="{FF2B5EF4-FFF2-40B4-BE49-F238E27FC236}">
                <a16:creationId xmlns:a16="http://schemas.microsoft.com/office/drawing/2014/main" id="{9B8241F0-4C15-7E60-2CF4-FFECEAAC1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8015" y="2372583"/>
            <a:ext cx="3069082" cy="433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Школа искусств &quot;ПЕРСПЕКТИВА&quot; | В нашей школе рисования Вы освоите  академический рисунок, живопись, основы композиции и.. 2024 | ВКонтакте">
            <a:extLst>
              <a:ext uri="{FF2B5EF4-FFF2-40B4-BE49-F238E27FC236}">
                <a16:creationId xmlns:a16="http://schemas.microsoft.com/office/drawing/2014/main" id="{7BB8F813-AF26-1819-9838-9EE959EED82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82920" y="1100544"/>
            <a:ext cx="5138060" cy="385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Rectangle 1042">
            <a:extLst>
              <a:ext uri="{FF2B5EF4-FFF2-40B4-BE49-F238E27FC236}">
                <a16:creationId xmlns:a16="http://schemas.microsoft.com/office/drawing/2014/main" id="{DB84B751-E43C-4445-B51A-8235DADC9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483175" y="6169942"/>
            <a:ext cx="708824" cy="685798"/>
          </a:xfrm>
          <a:prstGeom prst="rect">
            <a:avLst/>
          </a:prstGeom>
          <a:solidFill>
            <a:srgbClr val="A5D965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BB16D1D2-25BA-4B11-8A1C-11F5A9475D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A5D96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7" name="Straight Connector 1046">
            <a:extLst>
              <a:ext uri="{FF2B5EF4-FFF2-40B4-BE49-F238E27FC236}">
                <a16:creationId xmlns:a16="http://schemas.microsoft.com/office/drawing/2014/main" id="{C6B0725F-1C89-4412-B995-5CE18BC1D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A5D96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6536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04FA00-CBF0-8865-F374-D59D240B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6"/>
            <a:ext cx="10515600" cy="685800"/>
          </a:xfrm>
        </p:spPr>
        <p:txBody>
          <a:bodyPr>
            <a:normAutofit fontScale="90000"/>
          </a:bodyPr>
          <a:lstStyle/>
          <a:p>
            <a:pPr algn="ctr">
              <a:lnSpc>
                <a:spcPts val="204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2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Преимущества витражной росписи для детей с нарушением зрения</a:t>
            </a:r>
            <a:br>
              <a:rPr lang="ru-RU" sz="4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graphicFrame>
        <p:nvGraphicFramePr>
          <p:cNvPr id="11" name="Объект 2">
            <a:extLst>
              <a:ext uri="{FF2B5EF4-FFF2-40B4-BE49-F238E27FC236}">
                <a16:creationId xmlns:a16="http://schemas.microsoft.com/office/drawing/2014/main" id="{BE26BBEE-4D3F-642C-76BE-5D4BF66D23B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67264023"/>
              </p:ext>
            </p:extLst>
          </p:nvPr>
        </p:nvGraphicFramePr>
        <p:xfrm>
          <a:off x="420624" y="1097280"/>
          <a:ext cx="6668434" cy="4934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Объект 3">
            <a:extLst>
              <a:ext uri="{FF2B5EF4-FFF2-40B4-BE49-F238E27FC236}">
                <a16:creationId xmlns:a16="http://schemas.microsoft.com/office/drawing/2014/main" id="{3A0A7A10-6E0A-9826-918D-A29251CE0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95440" y="1097280"/>
            <a:ext cx="4683760" cy="4934727"/>
          </a:xfrm>
        </p:spPr>
        <p:txBody>
          <a:bodyPr>
            <a:normAutofit/>
          </a:bodyPr>
          <a:lstStyle/>
          <a:p>
            <a:pPr marL="342900" lvl="0" indent="-342900">
              <a:lnSpc>
                <a:spcPts val="204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20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Улучшение зрительно-моторной координации:</a:t>
            </a:r>
            <a:r>
              <a:rPr lang="ru-RU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Витражная роспись требует координации между зрением и движениями рук, что улучшает зрительно-моторную координацию.</a:t>
            </a:r>
            <a:endParaRPr lang="ru-RU" sz="1600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204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20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самооценки:</a:t>
            </a:r>
            <a:r>
              <a:rPr lang="ru-RU" sz="2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Успешное создание витражей может повысить самооценку детей с нарушением зрения и дать им чувство достижения.</a:t>
            </a:r>
            <a:endParaRPr lang="ru-RU" sz="1600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C9972A-CA9C-56DA-C3D3-E571A0AD6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27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E789A05-76D0-47F6-AD3C-AF905732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709375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99D947B-1B59-4322-8CF2-73E813419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ckground Gray Rectangle">
            <a:extLst>
              <a:ext uri="{FF2B5EF4-FFF2-40B4-BE49-F238E27FC236}">
                <a16:creationId xmlns:a16="http://schemas.microsoft.com/office/drawing/2014/main" id="{D803427E-36C0-4811-BE64-ACF653F6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4" name="White Rectangle">
            <a:extLst>
              <a:ext uri="{FF2B5EF4-FFF2-40B4-BE49-F238E27FC236}">
                <a16:creationId xmlns:a16="http://schemas.microsoft.com/office/drawing/2014/main" id="{D9231370-89C4-4981-8C91-A3F3D1146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4FDAC1-E2E4-6A34-EF7C-EF2ED9CF1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45" y="940910"/>
            <a:ext cx="4471588" cy="49761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4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Методы</a:t>
            </a:r>
            <a:r>
              <a:rPr lang="en-US" sz="4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витражной</a:t>
            </a:r>
            <a:r>
              <a:rPr lang="en-US" sz="4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росписи</a:t>
            </a:r>
            <a:r>
              <a:rPr lang="en-US" sz="4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en-US" sz="4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en-US" sz="4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4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</a:t>
            </a:r>
            <a:r>
              <a:rPr lang="en-US" sz="4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зрения</a:t>
            </a:r>
            <a:br>
              <a:rPr lang="en-US" sz="4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E641A6D-C5FA-F16D-785E-A5B790F36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4676" y="-14198"/>
            <a:ext cx="685800" cy="685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BE69E03-4804-4553-A1EC-F089884EF50F}" type="slidenum">
              <a:rPr lang="en-US" sz="1200" smtClean="0"/>
              <a:pPr>
                <a:spcAft>
                  <a:spcPts val="600"/>
                </a:spcAft>
              </a:pPr>
              <a:t>4</a:t>
            </a:fld>
            <a:endParaRPr lang="en-US" sz="1200"/>
          </a:p>
        </p:txBody>
      </p:sp>
      <p:cxnSp>
        <p:nvCxnSpPr>
          <p:cNvPr id="36" name="Vertical Connector">
            <a:extLst>
              <a:ext uri="{FF2B5EF4-FFF2-40B4-BE49-F238E27FC236}">
                <a16:creationId xmlns:a16="http://schemas.microsoft.com/office/drawing/2014/main" id="{474D4826-9FF4-4E17-AB42-146B76BD3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Horizontal Connector 2">
            <a:extLst>
              <a:ext uri="{FF2B5EF4-FFF2-40B4-BE49-F238E27FC236}">
                <a16:creationId xmlns:a16="http://schemas.microsoft.com/office/drawing/2014/main" id="{C5873965-CEB2-46E1-951E-037689B07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extBox 6">
            <a:extLst>
              <a:ext uri="{FF2B5EF4-FFF2-40B4-BE49-F238E27FC236}">
                <a16:creationId xmlns:a16="http://schemas.microsoft.com/office/drawing/2014/main" id="{A7EB2601-4A16-E6EE-C74E-658261C8B5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8615647"/>
              </p:ext>
            </p:extLst>
          </p:nvPr>
        </p:nvGraphicFramePr>
        <p:xfrm>
          <a:off x="4562168" y="703765"/>
          <a:ext cx="7305367" cy="5559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40930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E789A05-76D0-47F6-AD3C-AF905732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709375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9051786-3DB9-4904-BD7C-977B5666C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B557DC-3483-4FC3-B0F2-6358E74AA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EC22CD1-1666-4CBE-96DC-99CDD142D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27CE14-EBE0-3768-5FD9-661AD3F3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9" y="540167"/>
            <a:ext cx="4274607" cy="44077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рисунком</a:t>
            </a:r>
            <a:b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Нанесение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контура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1A5405-E52D-B9C0-5190-76925FDF5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4676" y="-14198"/>
            <a:ext cx="685800" cy="685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BE69E03-4804-4553-A1EC-F089884EF50F}" type="slidenum">
              <a:rPr lang="en-US" sz="1200" smtClean="0"/>
              <a:pPr>
                <a:spcAft>
                  <a:spcPts val="600"/>
                </a:spcAft>
              </a:pPr>
              <a:t>5</a:t>
            </a:fld>
            <a:endParaRPr lang="en-US" sz="1200"/>
          </a:p>
        </p:txBody>
      </p:sp>
      <p:pic>
        <p:nvPicPr>
          <p:cNvPr id="9" name="Объект 8" descr="Изображение выглядит как в помещении, офисные принадлежности, человек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5FACCDB-185F-C97F-14DA-C3229FBA6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6" r="10360"/>
          <a:stretch/>
        </p:blipFill>
        <p:spPr>
          <a:xfrm>
            <a:off x="4729555" y="685800"/>
            <a:ext cx="3693274" cy="5486400"/>
          </a:xfrm>
          <a:prstGeom prst="rect">
            <a:avLst/>
          </a:prstGeom>
        </p:spPr>
      </p:pic>
      <p:pic>
        <p:nvPicPr>
          <p:cNvPr id="11" name="Объект 10" descr="Изображение выглядит как человек, Детское искусство, ребенок, начинающий ходить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EE0F5083-0058-AA20-4CAF-079EE63896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2" r="9954"/>
          <a:stretch/>
        </p:blipFill>
        <p:spPr>
          <a:xfrm>
            <a:off x="8535080" y="685800"/>
            <a:ext cx="3211333" cy="548640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9827AAC-CA62-4023-88E4-2F271AB1B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75E7C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9B57D9A5-B0E6-43E8-854F-D4931B715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47856" y="680191"/>
            <a:ext cx="440192" cy="5492010"/>
          </a:xfrm>
          <a:prstGeom prst="rect">
            <a:avLst/>
          </a:prstGeom>
          <a:solidFill>
            <a:srgbClr val="75E7C4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0260BE8-14D3-4223-AC79-F05957192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75E7C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597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B551C3B6-A0D6-43F6-9F68-13666CDA5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3BD43A64-097C-4BEC-97B1-07AA39415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9860852-849A-4C9D-B957-046993D43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3073D95-508A-4E41-99B0-FF69451A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31739A-AE6A-9271-4E18-92D7B2500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8" y="576263"/>
            <a:ext cx="2848622" cy="29676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Заливной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витраж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121338-482C-921B-DFF9-768FAAB21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4676" y="-14198"/>
            <a:ext cx="685800" cy="685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BE69E03-4804-4553-A1EC-F089884EF50F}" type="slidenum">
              <a:rPr lang="en-US" sz="1200" smtClean="0"/>
              <a:pPr>
                <a:spcAft>
                  <a:spcPts val="600"/>
                </a:spcAft>
              </a:pPr>
              <a:t>6</a:t>
            </a:fld>
            <a:endParaRPr lang="en-US" sz="1200"/>
          </a:p>
        </p:txBody>
      </p:sp>
      <p:pic>
        <p:nvPicPr>
          <p:cNvPr id="11" name="Объект 10" descr="Изображение выглядит как картина, искусство, рисунок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3C76284-2EE4-AD03-4DAA-B54F4964C6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981" y="323914"/>
            <a:ext cx="4366432" cy="5802566"/>
          </a:xfrm>
          <a:prstGeom prst="rect">
            <a:avLst/>
          </a:prstGeom>
        </p:spPr>
      </p:pic>
      <p:pic>
        <p:nvPicPr>
          <p:cNvPr id="9" name="Объект 8" descr="Изображение выглядит как Детское искусство, одежда, в помещении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1B6794E-68EC-4EFF-B9D9-FC3F39FB7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263" y="994785"/>
            <a:ext cx="3313710" cy="4403600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115DA78-288A-4029-A09C-5EB8C05CC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D5A5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190DDC90-6406-4FB1-9AB3-906EB2C40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504675" y="6172199"/>
            <a:ext cx="685799" cy="691409"/>
          </a:xfrm>
          <a:prstGeom prst="rect">
            <a:avLst/>
          </a:prstGeom>
          <a:solidFill>
            <a:srgbClr val="30325E">
              <a:alpha val="25000"/>
            </a:srgbClr>
          </a:solidFill>
          <a:ln w="25400" cap="flat">
            <a:solidFill>
              <a:srgbClr val="30325E">
                <a:alpha val="25000"/>
              </a:srgb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EB5F3D3-5CB5-4DB0-BDD3-5A7CA6451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D5A5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949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14BF91-E237-4C71-0D6D-C4119124E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учеников</a:t>
            </a:r>
            <a:endParaRPr lang="ru-RU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 descr="Изображение выглядит как блюдо, фарфор, керамический, Белый фосфор, декорированный кобальтом&#10;&#10;Автоматически созданное описание">
            <a:extLst>
              <a:ext uri="{FF2B5EF4-FFF2-40B4-BE49-F238E27FC236}">
                <a16:creationId xmlns:a16="http://schemas.microsoft.com/office/drawing/2014/main" id="{F2E14680-714C-48DE-DF74-27AE99E4EE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" y="1690688"/>
            <a:ext cx="3167529" cy="4206875"/>
          </a:xfrm>
        </p:spPr>
      </p:pic>
      <p:pic>
        <p:nvPicPr>
          <p:cNvPr id="11" name="Объект 10" descr="Изображение выглядит как картина, лошадь, рисунок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58C471AB-F981-E3BA-F6D4-F73F1E1DF7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058" y="1690687"/>
            <a:ext cx="3167529" cy="4206875"/>
          </a:xfr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38D9E3-BBD7-9056-F932-82FF358A1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69E03-4804-4553-A1EC-F089884EF50F}" type="slidenum">
              <a:rPr lang="en-US" smtClean="0"/>
              <a:t>7</a:t>
            </a:fld>
            <a:endParaRPr lang="en-US"/>
          </a:p>
        </p:txBody>
      </p:sp>
      <p:pic>
        <p:nvPicPr>
          <p:cNvPr id="13" name="Рисунок 12" descr="Изображение выглядит как картина, цветок, роза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DB087F19-166E-5DE0-9F85-6EB58327E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7571" y="2218608"/>
            <a:ext cx="4223371" cy="316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9">
            <a:extLst>
              <a:ext uri="{FF2B5EF4-FFF2-40B4-BE49-F238E27FC236}">
                <a16:creationId xmlns:a16="http://schemas.microsoft.com/office/drawing/2014/main" id="{B551C3B6-A0D6-43F6-9F68-13666CDA5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7" name="Rectangle 21">
            <a:extLst>
              <a:ext uri="{FF2B5EF4-FFF2-40B4-BE49-F238E27FC236}">
                <a16:creationId xmlns:a16="http://schemas.microsoft.com/office/drawing/2014/main" id="{AD62C88F-7050-4A68-A7D4-E177CA53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Background Gray Rectangle">
            <a:extLst>
              <a:ext uri="{FF2B5EF4-FFF2-40B4-BE49-F238E27FC236}">
                <a16:creationId xmlns:a16="http://schemas.microsoft.com/office/drawing/2014/main" id="{65E07A35-3A7E-4986-999D-1F203FEA8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9" name="White Rectangle">
            <a:extLst>
              <a:ext uri="{FF2B5EF4-FFF2-40B4-BE49-F238E27FC236}">
                <a16:creationId xmlns:a16="http://schemas.microsoft.com/office/drawing/2014/main" id="{A35079B0-BF66-4F5E-A381-8631F7FC9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3E8660-F2C3-2D97-8F8C-6575CE79A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8" y="3840482"/>
            <a:ext cx="10862925" cy="9245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E0DF035-F9C2-E299-C5D2-B124F168E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4676" y="-14198"/>
            <a:ext cx="685800" cy="685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BE69E03-4804-4553-A1EC-F089884EF50F}" type="slidenum">
              <a:rPr lang="en-US" sz="1200" smtClean="0"/>
              <a:pPr>
                <a:spcAft>
                  <a:spcPts val="600"/>
                </a:spcAft>
              </a:pPr>
              <a:t>8</a:t>
            </a:fld>
            <a:endParaRPr lang="en-US" sz="1200"/>
          </a:p>
        </p:txBody>
      </p:sp>
      <p:pic>
        <p:nvPicPr>
          <p:cNvPr id="11" name="Рисунок 10" descr="Изображение выглядит как штатив, одежда, челове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C3DFFA9-F433-A409-12A2-853487DD5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99" y="694837"/>
            <a:ext cx="1990979" cy="264582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дежда, в помещении, окно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145EC1C1-F415-A8C7-0E9B-893BC0447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215" y="694837"/>
            <a:ext cx="1990979" cy="264582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человек, в помещении, одежда, очки&#10;&#10;Автоматически созданное описание">
            <a:extLst>
              <a:ext uri="{FF2B5EF4-FFF2-40B4-BE49-F238E27FC236}">
                <a16:creationId xmlns:a16="http://schemas.microsoft.com/office/drawing/2014/main" id="{F99CF247-315D-9912-B517-A73C9728F7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532" y="694837"/>
            <a:ext cx="1990979" cy="2645820"/>
          </a:xfrm>
          <a:prstGeom prst="rect">
            <a:avLst/>
          </a:prstGeom>
        </p:spPr>
      </p:pic>
      <p:pic>
        <p:nvPicPr>
          <p:cNvPr id="7" name="Рисунок 6" descr="Изображение выглядит как одежда, обувь, человек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9A663F70-10EC-2BAB-33D8-71F88CB5D4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849" y="694837"/>
            <a:ext cx="1990979" cy="2645820"/>
          </a:xfrm>
          <a:prstGeom prst="rect">
            <a:avLst/>
          </a:prstGeom>
        </p:spPr>
      </p:pic>
      <p:cxnSp>
        <p:nvCxnSpPr>
          <p:cNvPr id="40" name="Vertical Connector">
            <a:extLst>
              <a:ext uri="{FF2B5EF4-FFF2-40B4-BE49-F238E27FC236}">
                <a16:creationId xmlns:a16="http://schemas.microsoft.com/office/drawing/2014/main" id="{2451FB0A-BB97-4911-9150-D71C0F3CE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75A2D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Horizontal Connector 2">
            <a:extLst>
              <a:ext uri="{FF2B5EF4-FFF2-40B4-BE49-F238E27FC236}">
                <a16:creationId xmlns:a16="http://schemas.microsoft.com/office/drawing/2014/main" id="{1A969E18-716C-4A22-B386-A276DF9C2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75A2D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8854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5">
            <a:extLst>
              <a:ext uri="{FF2B5EF4-FFF2-40B4-BE49-F238E27FC236}">
                <a16:creationId xmlns:a16="http://schemas.microsoft.com/office/drawing/2014/main" id="{B551C3B6-A0D6-43F6-9F68-13666CDA5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17">
            <a:extLst>
              <a:ext uri="{FF2B5EF4-FFF2-40B4-BE49-F238E27FC236}">
                <a16:creationId xmlns:a16="http://schemas.microsoft.com/office/drawing/2014/main" id="{D41880AF-8B19-48CA-849F-648A20858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2" name="Rectangle 19">
            <a:extLst>
              <a:ext uri="{FF2B5EF4-FFF2-40B4-BE49-F238E27FC236}">
                <a16:creationId xmlns:a16="http://schemas.microsoft.com/office/drawing/2014/main" id="{511BFA0A-F1B4-463A-9BBA-F8F8491E3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3" name="Rectangle 21">
            <a:extLst>
              <a:ext uri="{FF2B5EF4-FFF2-40B4-BE49-F238E27FC236}">
                <a16:creationId xmlns:a16="http://schemas.microsoft.com/office/drawing/2014/main" id="{9A530282-C4AD-4F3E-88D9-8814778D2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8D1233-4214-59AF-2B45-405DDAECE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9" y="576262"/>
            <a:ext cx="3132047" cy="36024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выставках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мастер-классах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7D6B66F-B62D-5716-1873-5208E77C0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4676" y="-14198"/>
            <a:ext cx="685800" cy="685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BE69E03-4804-4553-A1EC-F089884EF50F}" type="slidenum">
              <a:rPr lang="en-US" sz="1200" smtClean="0"/>
              <a:pPr>
                <a:spcAft>
                  <a:spcPts val="600"/>
                </a:spcAft>
              </a:pPr>
              <a:t>9</a:t>
            </a:fld>
            <a:endParaRPr lang="en-US" sz="1200"/>
          </a:p>
        </p:txBody>
      </p:sp>
      <p:pic>
        <p:nvPicPr>
          <p:cNvPr id="9" name="Рисунок 8" descr="Изображение выглядит как одежда, человек, Человеческое лиц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7BE78BAC-E71B-C8E0-7571-8EA4C3F1B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9" r="4" b="4"/>
          <a:stretch/>
        </p:blipFill>
        <p:spPr>
          <a:xfrm>
            <a:off x="3605337" y="276459"/>
            <a:ext cx="3132047" cy="5619282"/>
          </a:xfrm>
          <a:prstGeom prst="rect">
            <a:avLst/>
          </a:prstGeom>
        </p:spPr>
      </p:pic>
      <p:pic>
        <p:nvPicPr>
          <p:cNvPr id="7" name="Рисунок 6" descr="Изображение выглядит как одежда, человек, женщина, стол&#10;&#10;Автоматически созданное описание">
            <a:extLst>
              <a:ext uri="{FF2B5EF4-FFF2-40B4-BE49-F238E27FC236}">
                <a16:creationId xmlns:a16="http://schemas.microsoft.com/office/drawing/2014/main" id="{2736D72C-8E02-3156-FC5D-47CFB43C0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" r="16363" b="5"/>
          <a:stretch/>
        </p:blipFill>
        <p:spPr>
          <a:xfrm>
            <a:off x="7015317" y="106401"/>
            <a:ext cx="2782528" cy="3129751"/>
          </a:xfrm>
          <a:prstGeom prst="rect">
            <a:avLst/>
          </a:prstGeom>
        </p:spPr>
      </p:pic>
      <p:sp>
        <p:nvSpPr>
          <p:cNvPr id="34" name="Rectangle 23">
            <a:extLst>
              <a:ext uri="{FF2B5EF4-FFF2-40B4-BE49-F238E27FC236}">
                <a16:creationId xmlns:a16="http://schemas.microsoft.com/office/drawing/2014/main" id="{7CD05A1F-69D3-4BEE-B3EF-577FE0DAD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501058" y="680190"/>
            <a:ext cx="692459" cy="2662656"/>
          </a:xfrm>
          <a:prstGeom prst="rect">
            <a:avLst/>
          </a:prstGeom>
          <a:solidFill>
            <a:srgbClr val="F03D79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1" name="Рисунок 10" descr="Изображение выглядит как одежда, Человеческое лицо, человек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CD211907-19FE-93E5-D201-BD235F3C9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2833"/>
          <a:stretch/>
        </p:blipFill>
        <p:spPr>
          <a:xfrm>
            <a:off x="8106716" y="3259727"/>
            <a:ext cx="3016110" cy="3491867"/>
          </a:xfrm>
          <a:prstGeom prst="rect">
            <a:avLst/>
          </a:prstGeom>
        </p:spPr>
      </p:pic>
      <p:cxnSp>
        <p:nvCxnSpPr>
          <p:cNvPr id="35" name="Straight Connector 25">
            <a:extLst>
              <a:ext uri="{FF2B5EF4-FFF2-40B4-BE49-F238E27FC236}">
                <a16:creationId xmlns:a16="http://schemas.microsoft.com/office/drawing/2014/main" id="{6B0DADC3-685B-4A8E-BFF3-83AE137F6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F03D7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27">
            <a:extLst>
              <a:ext uri="{FF2B5EF4-FFF2-40B4-BE49-F238E27FC236}">
                <a16:creationId xmlns:a16="http://schemas.microsoft.com/office/drawing/2014/main" id="{D43974C3-B71C-4AB5-A98E-B6898D767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F03D7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9995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setVTI">
  <a:themeElements>
    <a:clrScheme name="Стандартная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ante">
      <a:majorFont>
        <a:latin typeface="Georgia Pro"/>
        <a:ea typeface=""/>
        <a:cs typeface=""/>
      </a:majorFont>
      <a:minorFont>
        <a:latin typeface="Georgia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setVTI" id="{17A3166B-76FF-4669-8F6D-D4251AE158D8}" vid="{4532814A-B5F8-4CFD-BC69-A007D492DA4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339</Words>
  <Application>Microsoft Office PowerPoint</Application>
  <PresentationFormat>Широкоэкранный</PresentationFormat>
  <Paragraphs>36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2" baseType="lpstr">
      <vt:lpstr>Aptos</vt:lpstr>
      <vt:lpstr>Arial</vt:lpstr>
      <vt:lpstr>Calibri</vt:lpstr>
      <vt:lpstr>Dante (Headings)2</vt:lpstr>
      <vt:lpstr>Georgia Pro</vt:lpstr>
      <vt:lpstr>Helvetica Neue Medium</vt:lpstr>
      <vt:lpstr>Merriweather Sans</vt:lpstr>
      <vt:lpstr>Symbol</vt:lpstr>
      <vt:lpstr>Times New Roman</vt:lpstr>
      <vt:lpstr>Wingdings 2</vt:lpstr>
      <vt:lpstr>OffsetVTI</vt:lpstr>
      <vt:lpstr>Государственное бюджетное общеобразовательное учреждение Самарской области «Школа-интернат № 17 для обучающихся с ограниченными возможностями здоровья городского округа Самара» </vt:lpstr>
      <vt:lpstr>Витражная роспись предлагает альтернативный способ творческого самовыражения, который учитывает их особые потребности. </vt:lpstr>
      <vt:lpstr>Преимущества витражной росписи для детей с нарушением зрения </vt:lpstr>
      <vt:lpstr>Методы витражной росписи для детей с нарушением зрения </vt:lpstr>
      <vt:lpstr>Ознакомление с рисунком                                Нанесение контура </vt:lpstr>
      <vt:lpstr>Заливной витраж</vt:lpstr>
      <vt:lpstr>Работы учеников</vt:lpstr>
      <vt:lpstr>Развитие творческих способностей</vt:lpstr>
      <vt:lpstr>Участие в выставках, мастер-классах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Елена Пушкарская</dc:creator>
  <cp:lastModifiedBy>Елена Пушкарская</cp:lastModifiedBy>
  <cp:revision>1</cp:revision>
  <dcterms:created xsi:type="dcterms:W3CDTF">2024-11-27T15:56:00Z</dcterms:created>
  <dcterms:modified xsi:type="dcterms:W3CDTF">2024-11-27T17:52:58Z</dcterms:modified>
</cp:coreProperties>
</file>