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7" r:id="rId3"/>
    <p:sldId id="256" r:id="rId4"/>
    <p:sldId id="262" r:id="rId5"/>
    <p:sldId id="258" r:id="rId6"/>
    <p:sldId id="272" r:id="rId7"/>
    <p:sldId id="268" r:id="rId8"/>
    <p:sldId id="271" r:id="rId9"/>
    <p:sldId id="267" r:id="rId10"/>
    <p:sldId id="269" r:id="rId11"/>
    <p:sldId id="270" r:id="rId12"/>
    <p:sldId id="279" r:id="rId13"/>
    <p:sldId id="280" r:id="rId14"/>
    <p:sldId id="277" r:id="rId15"/>
    <p:sldId id="278" r:id="rId16"/>
    <p:sldId id="274" r:id="rId17"/>
    <p:sldId id="275" r:id="rId18"/>
    <p:sldId id="276" r:id="rId19"/>
    <p:sldId id="282" r:id="rId20"/>
    <p:sldId id="263" r:id="rId21"/>
    <p:sldId id="28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53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45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3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1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627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220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99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26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5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970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270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17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961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174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317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564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34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7EA9AB7-3554-41DF-934E-77D5C2E139CA}" type="datetimeFigureOut">
              <a:rPr lang="ru-RU" smtClean="0"/>
              <a:t>01.04.2026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64845A-65EE-4A5F-A863-4E0D4775C0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25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5692" y="1684118"/>
            <a:ext cx="10467703" cy="2174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единого </a:t>
            </a:r>
            <a:r>
              <a:rPr lang="ru-RU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профориентационно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-образовательного  пространства для  формирования ранних профессиональных предпочтений воспитанников с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ОВЗ.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53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46" y="294858"/>
            <a:ext cx="11647529" cy="634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12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51" y="162237"/>
            <a:ext cx="11024123" cy="619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177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53" y="661144"/>
            <a:ext cx="6803607" cy="434628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686697" y="433732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Цель ЕМП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формирование единой системы профессиональной ориентации для обучающихся 6–11 классов общеобразовательных организаций Российской Федерации в интересах содействия их профессиональному самоопределению, дальнейшей самореализации в экономике России.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5176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32924" cy="689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46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7645" y="505097"/>
            <a:ext cx="9988731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333333"/>
                </a:solidFill>
                <a:latin typeface="-apple-system"/>
              </a:rPr>
              <a:t>С 2025/26 учебного года</a:t>
            </a:r>
            <a:r>
              <a:rPr lang="ru-RU" sz="2800" dirty="0">
                <a:solidFill>
                  <a:srgbClr val="333333"/>
                </a:solidFill>
                <a:latin typeface="-apple-system"/>
              </a:rPr>
              <a:t> </a:t>
            </a:r>
            <a:r>
              <a:rPr lang="ru-RU" sz="2800" b="1" dirty="0">
                <a:solidFill>
                  <a:srgbClr val="333333"/>
                </a:solidFill>
                <a:latin typeface="-apple-system"/>
              </a:rPr>
              <a:t>базовый уровень Единой модели профориентации (ЕМП) рекомендован только при работе с обучающимися с особыми образовательными потребностями и малокомплектным общеобразовательным учреждениям</a:t>
            </a:r>
            <a:r>
              <a:rPr lang="ru-RU" sz="2800" dirty="0">
                <a:solidFill>
                  <a:srgbClr val="333333"/>
                </a:solidFill>
                <a:latin typeface="-apple-system"/>
              </a:rPr>
              <a:t>. Остальным общеобразовательным организациям рекомендуется реализация ЕМП на </a:t>
            </a:r>
            <a:r>
              <a:rPr lang="ru-RU" sz="2800" b="1" dirty="0">
                <a:solidFill>
                  <a:srgbClr val="333333"/>
                </a:solidFill>
                <a:latin typeface="-apple-system"/>
              </a:rPr>
              <a:t>основном и продвинутом уровнях</a:t>
            </a:r>
            <a:r>
              <a:rPr lang="ru-RU" sz="2800" dirty="0">
                <a:solidFill>
                  <a:srgbClr val="333333"/>
                </a:solidFill>
                <a:latin typeface="-apple-system"/>
              </a:rPr>
              <a:t>. </a:t>
            </a:r>
          </a:p>
          <a:p>
            <a:r>
              <a:rPr lang="ru-RU" sz="2800" dirty="0">
                <a:solidFill>
                  <a:srgbClr val="333333"/>
                </a:solidFill>
                <a:latin typeface="-apple-system"/>
              </a:rPr>
              <a:t>Уровень реализации ЕМП в каждой общеобразовательной организации утверждается исполнительным органом субъекта РФ, осуществляющим государственное управление в сфере образования, с учётом приоритетов развития экономики субъекта и возможностей общеобразовательной организации.</a:t>
            </a:r>
            <a:endParaRPr lang="ru-RU" sz="2800" b="0" dirty="0">
              <a:solidFill>
                <a:srgbClr val="333333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450969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12" y="966650"/>
            <a:ext cx="10812563" cy="506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81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5691" y="870857"/>
            <a:ext cx="102151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роки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предмету 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«Труд (технология)»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входят в 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урочную деятельность Единой модели профориентации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следует из </a:t>
            </a:r>
            <a:r>
              <a:rPr lang="ru-RU" sz="20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профориентационного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потенциала уроков технологии, который позволяет рассматривать их как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содержание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урочной деятельности в рамках реализации Единой модели профориентации. </a:t>
            </a:r>
            <a:endParaRPr lang="en-US" sz="20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/>
              <a:t>ИНВАРИАНТНЫЕ </a:t>
            </a:r>
            <a:r>
              <a:rPr lang="ru-RU" sz="2000" dirty="0"/>
              <a:t>МОДУЛИ ПРОГРАММЫ ПО УЧЕБНОМУ ПРЕДМЕТУ </a:t>
            </a:r>
            <a:r>
              <a:rPr lang="ru-RU" sz="2000" dirty="0" smtClean="0"/>
              <a:t>«ТРУДУ </a:t>
            </a:r>
            <a:r>
              <a:rPr lang="ru-RU" sz="2000" dirty="0"/>
              <a:t>(ТЕХНОЛОГИЯ</a:t>
            </a:r>
            <a:r>
              <a:rPr lang="ru-RU" sz="2000" dirty="0" smtClean="0"/>
              <a:t>)»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«Производство и технологии» </a:t>
            </a:r>
            <a:endParaRPr lang="ru-RU" sz="2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обработки материалов и пищевых продуктов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«Компьютерная графика. Черчение»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Робототехника»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D-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макетирование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 (технология) – 272 часа: в 5 классе – 68 часов (2 часа в неделю), в 6 классе – 68 часов (2 часа в неделю), в 7 классе – 68 часов (2 часа в неделю), в 8 классе – 34 часа (1 час в неделю), в 9 классе – 34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295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0857" y="717016"/>
            <a:ext cx="1053737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урочная деятельность не предполагает проведение дополнительных уроков, а реализуется в рамках учебного плана, в том числе 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счёт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тематических модулей и 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фрагментов уроков различной продолжительности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4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</a:t>
            </a:r>
            <a:r>
              <a:rPr lang="ru-RU" sz="24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направленности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рамках предметов «География», «Химия», «Биология», «Физика», «Математика». </a:t>
            </a:r>
            <a:endParaRPr lang="ru-RU" sz="24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если учитель не ставит отдельной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 на уроке, то процесс реализации личностных результатов будет методически не обоснован и протекать естественным образом, не гарантируя формирование готовности к профессиональному самоопределению.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694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247" y="555171"/>
            <a:ext cx="9091748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86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955" y="321945"/>
            <a:ext cx="9013371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97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36" y="305235"/>
            <a:ext cx="10970959" cy="588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31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69" y="0"/>
            <a:ext cx="7235983" cy="3039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890" y="3039706"/>
            <a:ext cx="8426601" cy="366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21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51" y="111449"/>
            <a:ext cx="9983934" cy="659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8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931" y="166021"/>
            <a:ext cx="9458354" cy="645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76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16213" y="136361"/>
            <a:ext cx="11492609" cy="64325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родителями (законными представителями) — одно из направлений Единой модели профориентации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Цель — помочь родителям более осознанно подойти к вопросам профориентации, вовлечь их в процесс профессионального самоопределения ребёнка.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могут влиять на формирование готовности к профессиональному самоопределению (осведомлённость о мире профессий, умение выбирать и адаптироваться) и на совершение самого профессионального выбора. Активная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включённость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родителей восполняет отсутствие у ребёнка жизненного и профессионального опыта. 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родительские собрания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 встречи для родительских клубов. Например, классное и общешкольное собрания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направленности. 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Онлайн-собрания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педагог может представить презентацию о значимости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профориентационного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сопровождения подростков и доступных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ресурсах.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рассылка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для родителей с актуальными материалами, тестами, информацией о проводимых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значимых мероприятиях.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родителей в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профориентационной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работе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представителей профессий 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 добровольное, безвозмездное. Например, выступления на тематических школьных мероприятиях, помощь при организации и проведении мероприятий практико-ориентированного модуля, в том числе выездных.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Семейный </a:t>
            </a:r>
            <a:r>
              <a:rPr kumimoji="0" lang="ru-RU" alt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профориентационный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онлайн-тест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(«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Битест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») на портале «Билет в будущее» — результаты родителя и обучающегося сопоставляются, чтобы выявить соответствие представления ребёнка о себе с представлением родителя о ребёнке по критериям в части подходов к профессиональному выбору. 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методы взаимодействия с родителями: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консультирование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знакомство с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профессиограммами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профессий, построение индивидуальной профессиональной траектории ребёнка в соответствии с индивидуальными особенностями.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сопровождение профессионального самоопределения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 организация </a:t>
            </a:r>
            <a:r>
              <a:rPr kumimoji="0" lang="ru-RU" alt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тренинговых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занятий в модели «ребёнок-родитель», анкетирование и тестирование, индивидуальное консультирование по различным вопросам.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анкет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для выявления позиции родителей и их детей — в них можно включить вопросы, которые актуально решить на соответствующем возрастном этапе. </a:t>
            </a:r>
          </a:p>
          <a:p>
            <a:pPr lvl="0">
              <a:buFontTx/>
              <a:buChar char="•"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организовать экскурсии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для подростков на те предприятия и в те организации, где работают родители. </a:t>
            </a:r>
            <a:r>
              <a:rPr lang="ru-RU" sz="1400" dirty="0"/>
              <a:t>Направление </a:t>
            </a:r>
            <a:endParaRPr lang="ru-RU" sz="1400" dirty="0" smtClean="0"/>
          </a:p>
          <a:p>
            <a:pPr lvl="0"/>
            <a:endParaRPr lang="ru-RU" sz="1400" dirty="0"/>
          </a:p>
          <a:p>
            <a:pPr lvl="0" algn="ctr"/>
            <a:r>
              <a:rPr lang="ru-RU" sz="1400" b="1" dirty="0" smtClean="0">
                <a:solidFill>
                  <a:srgbClr val="FF0000"/>
                </a:solidFill>
              </a:rPr>
              <a:t>«</a:t>
            </a:r>
            <a:r>
              <a:rPr lang="ru-RU" sz="1400" b="1" dirty="0">
                <a:solidFill>
                  <a:srgbClr val="FF0000"/>
                </a:solidFill>
              </a:rPr>
              <a:t>Взаимодействие с родителями» предполагает обеспечение участия родителей обучающихся в двух Всероссийских родительских собраниях по </a:t>
            </a:r>
            <a:r>
              <a:rPr lang="ru-RU" sz="1400" b="1" dirty="0" smtClean="0">
                <a:solidFill>
                  <a:srgbClr val="FF0000"/>
                </a:solidFill>
              </a:rPr>
              <a:t>профориентации.</a:t>
            </a: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510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6651" y="1036319"/>
            <a:ext cx="907433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Мероприятия профессионального выбора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организованная форма деятельности в рамках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Единой модели профориентации (ЕМП)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, направленная на помощь обучающимся в осознанном выборе профессии, знакомство с различными сферами профессиональной деятельности, условиями труда, развитие </a:t>
            </a:r>
            <a:r>
              <a:rPr lang="ru-RU" dirty="0" err="1">
                <a:solidFill>
                  <a:srgbClr val="333333"/>
                </a:solidFill>
                <a:latin typeface="YS Text"/>
              </a:rPr>
              <a:t>допрофессиональных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 компетенций и формирование готовности к будущей трудовой деятельности</a:t>
            </a:r>
            <a:r>
              <a:rPr lang="ru-RU" dirty="0" smtClean="0">
                <a:solidFill>
                  <a:srgbClr val="333333"/>
                </a:solidFill>
                <a:latin typeface="YS Text"/>
              </a:rPr>
              <a:t>.</a:t>
            </a:r>
          </a:p>
          <a:p>
            <a:r>
              <a:rPr lang="ru-RU" b="1" dirty="0" smtClean="0"/>
              <a:t> Виды:</a:t>
            </a:r>
            <a:endParaRPr lang="ru-RU" b="1" dirty="0"/>
          </a:p>
          <a:p>
            <a:r>
              <a:rPr lang="ru-RU" b="1" dirty="0" smtClean="0"/>
              <a:t>Профессиональные </a:t>
            </a:r>
            <a:r>
              <a:rPr lang="ru-RU" b="1" dirty="0"/>
              <a:t>пробы</a:t>
            </a:r>
            <a:r>
              <a:rPr lang="ru-RU" dirty="0"/>
              <a:t>. Включают элементы реальной профессиональной деятельности (или моделируют эти элементы), предполагают оценку практики самим участником и обратную связь от наставника. Бывают очные и онлайн-пробы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/>
              <a:t>Экскурсии и мастер-классы</a:t>
            </a:r>
            <a:r>
              <a:rPr lang="ru-RU" dirty="0"/>
              <a:t> в организациях, реализующих программы профессионального обучения и дополнительного образования, а также на предприятиях. </a:t>
            </a:r>
            <a:endParaRPr lang="ru-RU" dirty="0" smtClean="0"/>
          </a:p>
          <a:p>
            <a:r>
              <a:rPr lang="ru-RU" b="1" dirty="0" smtClean="0"/>
              <a:t>Конкурсы </a:t>
            </a:r>
            <a:r>
              <a:rPr lang="ru-RU" b="1" dirty="0" err="1"/>
              <a:t>профориентационной</a:t>
            </a:r>
            <a:r>
              <a:rPr lang="ru-RU" b="1" dirty="0"/>
              <a:t> направленности</a:t>
            </a:r>
            <a:r>
              <a:rPr lang="ru-RU" dirty="0"/>
              <a:t>. </a:t>
            </a:r>
            <a:endParaRPr lang="ru-RU" dirty="0" smtClean="0"/>
          </a:p>
          <a:p>
            <a:r>
              <a:rPr lang="ru-RU" b="1" dirty="0" smtClean="0"/>
              <a:t>Онлайн-тренажёры </a:t>
            </a:r>
            <a:r>
              <a:rPr lang="ru-RU" b="1" dirty="0"/>
              <a:t>(симуляторы) профессии</a:t>
            </a:r>
            <a:r>
              <a:rPr lang="ru-RU" dirty="0"/>
              <a:t> — виртуальная симуляция основных составляющих профессии, позволяющая в онлайн-формате познакомиться с содержанием трудовой деятельности через решение практико-ориентированных задач. 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7083" t="13445" r="27199" b="15935"/>
          <a:stretch/>
        </p:blipFill>
        <p:spPr>
          <a:xfrm>
            <a:off x="9875519" y="1036319"/>
            <a:ext cx="2063933" cy="212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63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35931" y="485566"/>
            <a:ext cx="5399315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«Калейдоскоп» -Пушкарская Е.В.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«Вязаная сказка» -Ульченко М.В.</a:t>
            </a: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мире детской поэзии» -Митрофанова В.М. 	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«Юный эколог-исследователь» -Колесникова Т.А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«Робототехника» -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Пономарёв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П.А.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«Вокальный ансамбль» -Лачинова М.В.	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«Вокальное искусство»- Лачинова М.В.	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«Хор» - Лачинова М.В.	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Оч.Умелые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ручки» -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Лущаева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С.А.	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«Театр моды «Мини-Макси»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Лущаева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С.А.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«Технология массажа» -Гриценко С.В.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Теннис для всех»- Рязанова Т.В.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«Футбол. Крылья интерната»-Рязанова Т.В. </a:t>
            </a: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Мир театра»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Бялькина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Т.В.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«Школьный музей»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Тюлюсова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Е.В.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«Школьная типография»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Мочальникова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И.В.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«Радиожурналистика».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Сизенцова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А.Е.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«Путь в профессию» - Евстропова Т.К.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«Занимательная география»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Тинакина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Т.В.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«Школа безопасности: путешествие по правилам»-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Митрофанова В.М. 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«В мире конструирования»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Валова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М.О.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«Футбол» -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Борщук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Ю.И.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«Патриот» - Гладких И.В.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8308" y="741293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детей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одно из направлений основного уровня Единой модели профориентации (ЕМП).</a:t>
            </a:r>
          </a:p>
          <a:p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создание условий для освоения дополнительных общеобразовательных программ (ДОП), которые соответствуют интересам и запросам обучающихся и содержат </a:t>
            </a:r>
            <a:r>
              <a:rPr lang="ru-RU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профориентационный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</a:t>
            </a:r>
          </a:p>
        </p:txBody>
      </p:sp>
    </p:spTree>
    <p:extLst>
      <p:ext uri="{BB962C8B-B14F-4D97-AF65-F5344CB8AC3E}">
        <p14:creationId xmlns:p14="http://schemas.microsoft.com/office/powerpoint/2010/main" val="3985359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004" y="-18587"/>
            <a:ext cx="12632007" cy="689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801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03" y="583475"/>
            <a:ext cx="11453205" cy="646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29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2080" y="143378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Проведение цикла открытых онлайн-уроков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 «Урок </a:t>
            </a:r>
            <a:r>
              <a:rPr lang="ru-RU" dirty="0" smtClean="0">
                <a:solidFill>
                  <a:srgbClr val="333333"/>
                </a:solidFill>
                <a:latin typeface="YS Text"/>
              </a:rPr>
              <a:t>цифры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» направленных на раннюю профориентацию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103" y="2703904"/>
            <a:ext cx="7471954" cy="367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52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815</TotalTime>
  <Words>169</Words>
  <Application>Microsoft Office PowerPoint</Application>
  <PresentationFormat>Широкоэкранный</PresentationFormat>
  <Paragraphs>67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-apple-system</vt:lpstr>
      <vt:lpstr>Arial</vt:lpstr>
      <vt:lpstr>Calibri</vt:lpstr>
      <vt:lpstr>Garamond</vt:lpstr>
      <vt:lpstr>Times New Roman</vt:lpstr>
      <vt:lpstr>YS Text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Сотрудник</dc:creator>
  <cp:lastModifiedBy>Сотрудник</cp:lastModifiedBy>
  <cp:revision>44</cp:revision>
  <dcterms:created xsi:type="dcterms:W3CDTF">2026-03-19T10:35:43Z</dcterms:created>
  <dcterms:modified xsi:type="dcterms:W3CDTF">2026-04-01T11:28:08Z</dcterms:modified>
</cp:coreProperties>
</file>